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60" r:id="rId5"/>
  </p:sldMasterIdLst>
  <p:notesMasterIdLst>
    <p:notesMasterId r:id="rId32"/>
  </p:notesMasterIdLst>
  <p:sldIdLst>
    <p:sldId id="291" r:id="rId6"/>
    <p:sldId id="316" r:id="rId7"/>
    <p:sldId id="317" r:id="rId8"/>
    <p:sldId id="318" r:id="rId9"/>
    <p:sldId id="329" r:id="rId10"/>
    <p:sldId id="323" r:id="rId11"/>
    <p:sldId id="324" r:id="rId12"/>
    <p:sldId id="279" r:id="rId13"/>
    <p:sldId id="280" r:id="rId14"/>
    <p:sldId id="256" r:id="rId15"/>
    <p:sldId id="320" r:id="rId16"/>
    <p:sldId id="264" r:id="rId17"/>
    <p:sldId id="273" r:id="rId18"/>
    <p:sldId id="261" r:id="rId19"/>
    <p:sldId id="262" r:id="rId20"/>
    <p:sldId id="263" r:id="rId21"/>
    <p:sldId id="266" r:id="rId22"/>
    <p:sldId id="267" r:id="rId23"/>
    <p:sldId id="330" r:id="rId24"/>
    <p:sldId id="331" r:id="rId25"/>
    <p:sldId id="268" r:id="rId26"/>
    <p:sldId id="321" r:id="rId27"/>
    <p:sldId id="322" r:id="rId28"/>
    <p:sldId id="328" r:id="rId29"/>
    <p:sldId id="326" r:id="rId30"/>
    <p:sldId id="315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20" autoAdjust="0"/>
    <p:restoredTop sz="77007"/>
  </p:normalViewPr>
  <p:slideViewPr>
    <p:cSldViewPr snapToGrid="0">
      <p:cViewPr varScale="1">
        <p:scale>
          <a:sx n="97" d="100"/>
          <a:sy n="97" d="100"/>
        </p:scale>
        <p:origin x="177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openxmlformats.org/officeDocument/2006/relationships/viewProps" Target="view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notesMaster" Target="notesMasters/notesMaster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theme" Target="theme/theme1.xml"/><Relationship Id="rId8" Type="http://schemas.openxmlformats.org/officeDocument/2006/relationships/slide" Target="slides/slide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11EAE3-0D17-7D4D-B5C8-7430D3A14508}" type="datetimeFigureOut">
              <a:rPr lang="en-US" smtClean="0"/>
              <a:t>3/29/22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1D79F6-C8AD-5749-9DE6-19634A2965BA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9853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processing.org/" TargetMode="External"/><Relationship Id="rId13" Type="http://schemas.openxmlformats.org/officeDocument/2006/relationships/hyperlink" Target="https://de.wikipedia.org/wiki/Schwingquarz" TargetMode="External"/><Relationship Id="rId18" Type="http://schemas.openxmlformats.org/officeDocument/2006/relationships/hyperlink" Target="https://de.wikipedia.org/wiki/Bootloader" TargetMode="External"/><Relationship Id="rId3" Type="http://schemas.openxmlformats.org/officeDocument/2006/relationships/hyperlink" Target="https://www.arduino.cc/en/Guide/Introduction" TargetMode="External"/><Relationship Id="rId7" Type="http://schemas.openxmlformats.org/officeDocument/2006/relationships/hyperlink" Target="https://www.arduino.cc/en/Main/Software" TargetMode="External"/><Relationship Id="rId12" Type="http://schemas.openxmlformats.org/officeDocument/2006/relationships/hyperlink" Target="https://de.wikipedia.org/wiki/Spannungsquelle" TargetMode="External"/><Relationship Id="rId17" Type="http://schemas.openxmlformats.org/officeDocument/2006/relationships/hyperlink" Target="https://de.wikipedia.org/wiki/Reset" TargetMode="External"/><Relationship Id="rId2" Type="http://schemas.openxmlformats.org/officeDocument/2006/relationships/slide" Target="../slides/slide2.xml"/><Relationship Id="rId16" Type="http://schemas.openxmlformats.org/officeDocument/2006/relationships/hyperlink" Target="https://de.wikipedia.org/wiki/Serielle_Schnittstelle" TargetMode="External"/><Relationship Id="rId1" Type="http://schemas.openxmlformats.org/officeDocument/2006/relationships/notesMaster" Target="../notesMasters/notesMaster1.xml"/><Relationship Id="rId6" Type="http://schemas.openxmlformats.org/officeDocument/2006/relationships/hyperlink" Target="http://wiring.org.co/" TargetMode="External"/><Relationship Id="rId11" Type="http://schemas.openxmlformats.org/officeDocument/2006/relationships/hyperlink" Target="https://de.wikipedia.org/wiki/Volt" TargetMode="External"/><Relationship Id="rId5" Type="http://schemas.openxmlformats.org/officeDocument/2006/relationships/hyperlink" Target="https://www.arduino.cc/en/Reference/HomePage" TargetMode="External"/><Relationship Id="rId15" Type="http://schemas.openxmlformats.org/officeDocument/2006/relationships/hyperlink" Target="https://en.wikipedia.org/wiki/Flash_memory" TargetMode="External"/><Relationship Id="rId10" Type="http://schemas.openxmlformats.org/officeDocument/2006/relationships/hyperlink" Target="https://de.wikipedia.org/wiki/Universal_Serial_Bus" TargetMode="External"/><Relationship Id="rId19" Type="http://schemas.openxmlformats.org/officeDocument/2006/relationships/hyperlink" Target="https://de.wikipedia.org/wiki/Programmierger%C3%A4t" TargetMode="External"/><Relationship Id="rId4" Type="http://schemas.openxmlformats.org/officeDocument/2006/relationships/hyperlink" Target="https://www.arduino.cc/en/Main/Products" TargetMode="External"/><Relationship Id="rId9" Type="http://schemas.openxmlformats.org/officeDocument/2006/relationships/hyperlink" Target="http://forum.arduino.cc/" TargetMode="External"/><Relationship Id="rId14" Type="http://schemas.openxmlformats.org/officeDocument/2006/relationships/hyperlink" Target="https://en.wikipedia.org/wiki/Boot_loader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DD7571-E87A-5642-8000-463B5F50396D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4040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https://</a:t>
            </a:r>
            <a:r>
              <a:rPr lang="de-DE" dirty="0" err="1"/>
              <a:t>github.com</a:t>
            </a:r>
            <a:r>
              <a:rPr lang="de-DE" dirty="0"/>
              <a:t>/</a:t>
            </a:r>
            <a:r>
              <a:rPr lang="de-DE" dirty="0" err="1"/>
              <a:t>arduino</a:t>
            </a:r>
            <a:r>
              <a:rPr lang="de-DE" dirty="0"/>
              <a:t>/</a:t>
            </a:r>
            <a:r>
              <a:rPr lang="de-DE" dirty="0" err="1"/>
              <a:t>ArduinoCore-avr</a:t>
            </a:r>
            <a:r>
              <a:rPr lang="de-DE" dirty="0"/>
              <a:t>/</a:t>
            </a:r>
            <a:r>
              <a:rPr lang="de-DE" dirty="0" err="1"/>
              <a:t>blob</a:t>
            </a:r>
            <a:r>
              <a:rPr lang="de-DE" dirty="0"/>
              <a:t>/</a:t>
            </a:r>
            <a:r>
              <a:rPr lang="de-DE" dirty="0" err="1"/>
              <a:t>master</a:t>
            </a:r>
            <a:r>
              <a:rPr lang="de-DE" dirty="0"/>
              <a:t>/</a:t>
            </a:r>
            <a:r>
              <a:rPr lang="de-DE" dirty="0" err="1"/>
              <a:t>cores</a:t>
            </a:r>
            <a:r>
              <a:rPr lang="de-DE" dirty="0"/>
              <a:t>/</a:t>
            </a:r>
            <a:r>
              <a:rPr lang="de-DE" dirty="0" err="1"/>
              <a:t>arduino</a:t>
            </a:r>
            <a:r>
              <a:rPr lang="de-DE" dirty="0"/>
              <a:t>/</a:t>
            </a:r>
            <a:r>
              <a:rPr lang="de-DE" dirty="0" err="1"/>
              <a:t>main.cpp</a:t>
            </a:r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1D79F6-C8AD-5749-9DE6-19634A2965B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786554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Vermeidet Löten, gut für </a:t>
            </a:r>
            <a:r>
              <a:rPr lang="de-DE" dirty="0" err="1"/>
              <a:t>Prottyping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1D79F6-C8AD-5749-9DE6-19634A2965B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2871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What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b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de-D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https://www.arduino.cc/en/Guide/Introduction</a:t>
            </a:r>
            <a:endParaRPr lang="de-D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b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de-D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 open-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source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electronics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platform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based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 easy-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hardware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software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Arduino boards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able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read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inputs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 light on a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sensor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finger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 a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button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Twitter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message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turn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into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output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activating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motor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turning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 an LED,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publishing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something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online.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tell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your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board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what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do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by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sending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set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instructions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microcontroller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board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do so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Arduino programming language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based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 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/>
              </a:rPr>
              <a:t>Wiring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),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/>
              </a:rPr>
              <a:t>the Arduino Software (IDE)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based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 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8"/>
              </a:rPr>
              <a:t>Processing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Over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years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been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brain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thousands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projects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everyday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objects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complex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scientific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instruments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A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worldwide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community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makers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students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hobbyists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artists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programmers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professionals -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gathered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around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open-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source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platform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their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contributions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have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added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up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incredible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amount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9"/>
              </a:rPr>
              <a:t>accessible knowledge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great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help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novices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experts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alike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de-D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de.wikipedia.org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wiki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_(Plattform)</a:t>
            </a:r>
          </a:p>
          <a:p>
            <a:endParaRPr lang="de-DE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Alle Boards werden entweder über 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0" tooltip="Universal Serial Bus"/>
              </a:rPr>
              <a:t>USB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(5 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1" tooltip="Volt"/>
              </a:rPr>
              <a:t>V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oder eine externe 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2" tooltip="Spannungsquelle"/>
              </a:rPr>
              <a:t>Spannungsquelle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(7–12 V) versorgt und verfügen über einen 16-MHz-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3" tooltip="Schwingquarz"/>
              </a:rPr>
              <a:t>Schwingquarz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 (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microcontrollers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are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pre-programmed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 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4" tooltip="Boot loader"/>
              </a:rPr>
              <a:t>boot loader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simplifies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uploading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programs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on-chip 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5" tooltip="Flash memory"/>
              </a:rPr>
              <a:t>flash memory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.)</a:t>
            </a:r>
          </a:p>
          <a:p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Konzeptionell werden alle Boards über eine 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6" tooltip="Serielle Schnittstelle"/>
              </a:rPr>
              <a:t>serielle Schnittstelle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programmiert, wenn 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7" tooltip="Reset"/>
              </a:rPr>
              <a:t>Reset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aktiviert ist. Der Mikrocontroller ist mit einem 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8" tooltip="Bootloader"/>
              </a:rPr>
              <a:t>Bootloader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vorprogrammiert, wodurch die Programmierung direkt über die serielle Schnittstelle ohne externes 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9" tooltip="Programmiergerät"/>
              </a:rPr>
              <a:t>Programmiergerät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erfolgen kann.</a:t>
            </a:r>
          </a:p>
          <a:p>
            <a:endParaRPr lang="de-DE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List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boards</a:t>
            </a:r>
            <a:endParaRPr lang="de-DE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de-DE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en.wikipedia.org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wiki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List_of_Arduino_boards_and_compatible_systems</a:t>
            </a:r>
            <a:endParaRPr lang="de-D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de-D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Empfehlung: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Branded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boards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kaufen, denn man unterstützt Entwicklung und Support und die Community</a:t>
            </a:r>
          </a:p>
          <a:p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support.arduino.cc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hc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/en-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articles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/360020652100</a:t>
            </a:r>
          </a:p>
          <a:p>
            <a:endParaRPr lang="de-D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Please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note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purchasing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official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product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will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support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</a:p>
          <a:p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Developing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new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open-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source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hardware</a:t>
            </a:r>
            <a:endParaRPr lang="de-DE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Producing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documentation</a:t>
            </a:r>
            <a:endParaRPr lang="de-DE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CE/FCC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certification</a:t>
            </a:r>
            <a:endParaRPr lang="de-DE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Carbon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offsetting</a:t>
            </a:r>
            <a:endParaRPr lang="de-DE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Quality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control</a:t>
            </a:r>
            <a:endParaRPr lang="de-DE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Community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management</a:t>
            </a:r>
            <a:endParaRPr lang="de-DE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Publishing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tutorials</a:t>
            </a:r>
            <a:endParaRPr lang="de-DE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Make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donations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other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open-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source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projects</a:t>
            </a:r>
            <a:endParaRPr lang="de-DE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Hosting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maintaining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websites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forums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millions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users</a:t>
            </a:r>
            <a:endParaRPr lang="de-DE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de-D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1D79F6-C8AD-5749-9DE6-19634A2965B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2389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Pros / </a:t>
            </a:r>
            <a:r>
              <a:rPr lang="de-DE" dirty="0" err="1"/>
              <a:t>Cons</a:t>
            </a:r>
            <a:r>
              <a:rPr lang="de-DE" dirty="0"/>
              <a:t>:</a:t>
            </a:r>
          </a:p>
          <a:p>
            <a:pPr marL="171450" indent="-171450">
              <a:buFontTx/>
              <a:buChar char="-"/>
            </a:pPr>
            <a:r>
              <a:rPr lang="de-DE" dirty="0"/>
              <a:t>5 V versus 3.3 V -&gt; Peripherie (wie Servomotoren) direkt vom Board steuern</a:t>
            </a:r>
          </a:p>
          <a:p>
            <a:pPr marL="171450" indent="-171450">
              <a:buFontTx/>
              <a:buChar char="-"/>
            </a:pPr>
            <a:r>
              <a:rPr lang="de-DE" dirty="0"/>
              <a:t>Verfügbarkeit von Bibliotheken</a:t>
            </a:r>
          </a:p>
          <a:p>
            <a:pPr marL="171450" indent="-171450">
              <a:buFontTx/>
              <a:buChar char="-"/>
            </a:pPr>
            <a:r>
              <a:rPr lang="de-DE" dirty="0"/>
              <a:t>Einfachheit (nur ein Programm statt Betriebssystem)</a:t>
            </a:r>
          </a:p>
          <a:p>
            <a:pPr marL="171450" indent="-171450">
              <a:buFontTx/>
              <a:buChar char="-"/>
            </a:pPr>
            <a:r>
              <a:rPr lang="de-DE" dirty="0"/>
              <a:t>Langsam – geringer Strombedarf</a:t>
            </a:r>
          </a:p>
          <a:p>
            <a:pPr marL="171450" indent="-171450">
              <a:buFontTx/>
              <a:buChar char="-"/>
            </a:pPr>
            <a:r>
              <a:rPr lang="de-DE" dirty="0"/>
              <a:t>Zuverlässig</a:t>
            </a:r>
          </a:p>
          <a:p>
            <a:pPr marL="171450" indent="-171450">
              <a:buFontTx/>
              <a:buChar char="-"/>
            </a:pPr>
            <a:r>
              <a:rPr lang="de-DE" dirty="0"/>
              <a:t>Langzeitsupport durch Community (Security </a:t>
            </a:r>
            <a:r>
              <a:rPr lang="de-DE" dirty="0" err="1"/>
              <a:t>updates</a:t>
            </a:r>
            <a:r>
              <a:rPr lang="de-DE" dirty="0"/>
              <a:t>)</a:t>
            </a:r>
          </a:p>
          <a:p>
            <a:pPr marL="171450" indent="-171450">
              <a:buFontTx/>
              <a:buChar char="-"/>
            </a:pPr>
            <a:r>
              <a:rPr lang="de-DE" dirty="0"/>
              <a:t>Aufwändige Funktionen wie </a:t>
            </a:r>
            <a:r>
              <a:rPr lang="de-DE" dirty="0" err="1"/>
              <a:t>Machine</a:t>
            </a:r>
            <a:r>
              <a:rPr lang="de-DE" dirty="0"/>
              <a:t> Learning (Sprachsteuerung, Objekterkennung, Hindernisvermeidung, Orientierung, Robotik)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1D79F6-C8AD-5749-9DE6-19634A2965B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3106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Pros / </a:t>
            </a:r>
            <a:r>
              <a:rPr lang="de-DE" dirty="0" err="1"/>
              <a:t>Cons</a:t>
            </a:r>
            <a:r>
              <a:rPr lang="de-DE" dirty="0"/>
              <a:t>:</a:t>
            </a:r>
          </a:p>
          <a:p>
            <a:pPr marL="171450" indent="-171450">
              <a:buFontTx/>
              <a:buChar char="-"/>
            </a:pPr>
            <a:r>
              <a:rPr lang="de-DE" dirty="0"/>
              <a:t>5 V versus 3.3 V -&gt; Peripherie (wie Servomotoren) direkt vom Board steuern</a:t>
            </a:r>
          </a:p>
          <a:p>
            <a:pPr marL="171450" indent="-171450">
              <a:buFontTx/>
              <a:buChar char="-"/>
            </a:pPr>
            <a:r>
              <a:rPr lang="de-DE" dirty="0"/>
              <a:t>Verfügbarkeit von Bibliotheken</a:t>
            </a:r>
          </a:p>
          <a:p>
            <a:pPr marL="171450" indent="-171450">
              <a:buFontTx/>
              <a:buChar char="-"/>
            </a:pPr>
            <a:r>
              <a:rPr lang="de-DE" dirty="0"/>
              <a:t>Einfachheit (nur ein Programm statt Betriebssystem)</a:t>
            </a:r>
          </a:p>
          <a:p>
            <a:pPr marL="171450" indent="-171450">
              <a:buFontTx/>
              <a:buChar char="-"/>
            </a:pPr>
            <a:r>
              <a:rPr lang="de-DE" dirty="0"/>
              <a:t>Langsam – geringer Strombedarf</a:t>
            </a:r>
          </a:p>
          <a:p>
            <a:pPr marL="171450" indent="-171450">
              <a:buFontTx/>
              <a:buChar char="-"/>
            </a:pPr>
            <a:r>
              <a:rPr lang="de-DE" dirty="0"/>
              <a:t>Zuverlässig</a:t>
            </a:r>
          </a:p>
          <a:p>
            <a:pPr marL="171450" indent="-171450">
              <a:buFontTx/>
              <a:buChar char="-"/>
            </a:pPr>
            <a:r>
              <a:rPr lang="de-DE" dirty="0"/>
              <a:t>Langzeitsupport durch Community (Security </a:t>
            </a:r>
            <a:r>
              <a:rPr lang="de-DE" dirty="0" err="1"/>
              <a:t>updates</a:t>
            </a:r>
            <a:r>
              <a:rPr lang="de-DE" dirty="0"/>
              <a:t>)</a:t>
            </a:r>
          </a:p>
          <a:p>
            <a:pPr marL="171450" indent="-171450">
              <a:buFontTx/>
              <a:buChar char="-"/>
            </a:pPr>
            <a:r>
              <a:rPr lang="de-DE" dirty="0"/>
              <a:t>Aufwändige Funktionen wie </a:t>
            </a:r>
            <a:r>
              <a:rPr lang="de-DE" dirty="0" err="1"/>
              <a:t>Machine</a:t>
            </a:r>
            <a:r>
              <a:rPr lang="de-DE" dirty="0"/>
              <a:t> Learning (Sprachsteuerung, Objekterkennung, Hindernisvermeidung, Orientierung, Robotik)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1D79F6-C8AD-5749-9DE6-19634A2965B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5692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2F00C28-D4C8-412F-8C56-D5C8F34B009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783543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2F00C28-D4C8-412F-8C56-D5C8F34B009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017001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https://</a:t>
            </a:r>
            <a:r>
              <a:rPr lang="de-DE" dirty="0" err="1"/>
              <a:t>docs.arduino.cc</a:t>
            </a:r>
            <a:r>
              <a:rPr lang="de-DE" dirty="0"/>
              <a:t>/</a:t>
            </a:r>
            <a:r>
              <a:rPr lang="de-DE" dirty="0" err="1"/>
              <a:t>hardware</a:t>
            </a:r>
            <a:r>
              <a:rPr lang="de-DE" dirty="0"/>
              <a:t>/uno-rev3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1D79F6-C8AD-5749-9DE6-19634A2965B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9184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2F00C28-D4C8-412F-8C56-D5C8F34B009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991513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? - &gt; 0.00488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2F00C28-D4C8-412F-8C56-D5C8F34B009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969193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63F70-4873-4D5F-94DD-4BB70DA0F6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C96DD0-5229-475C-A3ED-93E2BD8DFA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544731-5F82-4EF9-8D92-E02B17057F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78720-212C-42BB-B356-99628BFE1EBF}" type="datetimeFigureOut">
              <a:rPr lang="en-US" smtClean="0"/>
              <a:t>3/29/22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9A3EF6-96CD-4D72-8732-52F7DFD701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047148-B750-4802-997D-EE3145EBC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85141-1458-41F1-B85E-73D4B98C84D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6484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C6CAE-4098-42A1-BD49-2EF8FBD54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73F699F-F543-47F4-A547-6246AB81FD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B9C32E-F6D5-4393-9AE7-B6B151335E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78720-212C-42BB-B356-99628BFE1EBF}" type="datetimeFigureOut">
              <a:rPr lang="en-US" smtClean="0"/>
              <a:t>3/29/22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CD5350-3BBC-4A09-878A-36BA43AC12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5D69C2-94AA-4406-9621-2EC057762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85141-1458-41F1-B85E-73D4B98C84D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5066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041A488-028A-4DCD-94DB-BCB54390E08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78CAA9-17B3-4EE6-9962-B40F13F206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0885CC-30E0-402C-8B3C-5DAB4365E4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78720-212C-42BB-B356-99628BFE1EBF}" type="datetimeFigureOut">
              <a:rPr lang="en-US" smtClean="0"/>
              <a:t>3/29/22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9FD37D-D130-49D3-91CB-C93714CC9F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6840B5-3861-48B7-9CC6-B394E72973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85141-1458-41F1-B85E-73D4B98C84D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5978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8A4B8-F1F0-4B33-888D-35D4708A70DC}" type="datetimeFigureOut">
              <a:rPr lang="en-US" smtClean="0"/>
              <a:t>3/29/22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2CEE7-ECAC-4C1D-B1F1-B1AFFB4674E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201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8A4B8-F1F0-4B33-888D-35D4708A70DC}" type="datetimeFigureOut">
              <a:rPr lang="en-US" smtClean="0"/>
              <a:t>3/29/22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2CEE7-ECAC-4C1D-B1F1-B1AFFB4674E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7251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8A4B8-F1F0-4B33-888D-35D4708A70DC}" type="datetimeFigureOut">
              <a:rPr lang="en-US" smtClean="0"/>
              <a:t>3/29/22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2CEE7-ECAC-4C1D-B1F1-B1AFFB4674E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24672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8A4B8-F1F0-4B33-888D-35D4708A70DC}" type="datetimeFigureOut">
              <a:rPr lang="en-US" smtClean="0"/>
              <a:t>3/29/22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2CEE7-ECAC-4C1D-B1F1-B1AFFB4674E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3745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8A4B8-F1F0-4B33-888D-35D4708A70DC}" type="datetimeFigureOut">
              <a:rPr lang="en-US" smtClean="0"/>
              <a:t>3/29/22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2CEE7-ECAC-4C1D-B1F1-B1AFFB4674E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91687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8A4B8-F1F0-4B33-888D-35D4708A70DC}" type="datetimeFigureOut">
              <a:rPr lang="en-US" smtClean="0"/>
              <a:t>3/29/22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2CEE7-ECAC-4C1D-B1F1-B1AFFB4674E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73229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8A4B8-F1F0-4B33-888D-35D4708A70DC}" type="datetimeFigureOut">
              <a:rPr lang="en-US" smtClean="0"/>
              <a:t>3/29/22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2CEE7-ECAC-4C1D-B1F1-B1AFFB4674E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14303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8A4B8-F1F0-4B33-888D-35D4708A70DC}" type="datetimeFigureOut">
              <a:rPr lang="en-US" smtClean="0"/>
              <a:t>3/29/22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2CEE7-ECAC-4C1D-B1F1-B1AFFB4674E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3349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4927C8-31FB-42B1-9CB0-6A7A10BF93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A8D59E-5AC3-404E-8E34-B91DA9AFBD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36B351-9860-4571-A992-3F397B6B5C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78720-212C-42BB-B356-99628BFE1EBF}" type="datetimeFigureOut">
              <a:rPr lang="en-US" smtClean="0"/>
              <a:t>3/29/22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3C4460-2F31-46B9-A403-9B0BBEB4EF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95E04F-94E3-4BEC-BDD8-1046B10663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85141-1458-41F1-B85E-73D4B98C84D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17256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8A4B8-F1F0-4B33-888D-35D4708A70DC}" type="datetimeFigureOut">
              <a:rPr lang="en-US" smtClean="0"/>
              <a:t>3/29/22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2CEE7-ECAC-4C1D-B1F1-B1AFFB4674E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28357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8A4B8-F1F0-4B33-888D-35D4708A70DC}" type="datetimeFigureOut">
              <a:rPr lang="en-US" smtClean="0"/>
              <a:t>3/29/22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2CEE7-ECAC-4C1D-B1F1-B1AFFB4674E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54686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8A4B8-F1F0-4B33-888D-35D4708A70DC}" type="datetimeFigureOut">
              <a:rPr lang="en-US" smtClean="0"/>
              <a:t>3/29/22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2CEE7-ECAC-4C1D-B1F1-B1AFFB4674E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4239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74218-8091-44BA-BAF1-581F59E517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699003-8E66-4B58-8DE6-D8AF59C274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8518E8-2CE4-412B-9C05-40A61F3F13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78720-212C-42BB-B356-99628BFE1EBF}" type="datetimeFigureOut">
              <a:rPr lang="en-US" smtClean="0"/>
              <a:t>3/29/22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71DC76-44B4-407C-8551-9763EECA5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BD6463-1648-4151-B358-7CE0C32042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85141-1458-41F1-B85E-73D4B98C84D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8210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EEFE09-61FD-4CA6-9835-4823FE02BA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812F0B-64CA-4BBF-A90C-5AC532DAAFD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BF36F6-A869-4272-8305-F8C4000606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BADE94-36F0-4CB1-966E-3D71DD65F1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78720-212C-42BB-B356-99628BFE1EBF}" type="datetimeFigureOut">
              <a:rPr lang="en-US" smtClean="0"/>
              <a:t>3/29/22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CA4B2E-BA07-4869-AE13-E1715EEB65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396C6D-D356-4C4B-9E30-9BC28EE93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85141-1458-41F1-B85E-73D4B98C84D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5261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24AB6-C886-4C48-A5CB-D7A4E694D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E43AFD-B375-4AEE-AC51-9714B6FAF0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302ED9-290B-4E14-AE2E-42C8508748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738ADFB-0EBA-421C-AC41-F3B3D43C62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9135D1E-9C38-4C86-9EE8-A8F92CAED88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63818FC-F881-41C4-9ECC-8788B03C72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78720-212C-42BB-B356-99628BFE1EBF}" type="datetimeFigureOut">
              <a:rPr lang="en-US" smtClean="0"/>
              <a:t>3/29/22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274274-BE3F-4526-BF48-2F1EB378C1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7BDA785-2BA2-4163-B8A0-68362A8EB2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85141-1458-41F1-B85E-73D4B98C84D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292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3D79E-3F74-4A38-9E97-582971B37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BA7D55-A341-465C-9420-CF7CD92F3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78720-212C-42BB-B356-99628BFE1EBF}" type="datetimeFigureOut">
              <a:rPr lang="en-US" smtClean="0"/>
              <a:t>3/29/22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8BCCCB-375B-4AB3-BBD1-58845F761C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3CB9D7-2157-43D1-85A2-8BFC298F3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85141-1458-41F1-B85E-73D4B98C84D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6289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DCDF08C-3195-44F9-AB83-06140E7554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78720-212C-42BB-B356-99628BFE1EBF}" type="datetimeFigureOut">
              <a:rPr lang="en-US" smtClean="0"/>
              <a:t>3/29/22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AF07D54-91C1-4785-862E-CE4AB196EF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221938-4489-4AD5-9C40-1135B802A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85141-1458-41F1-B85E-73D4B98C84D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3615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E8FAB-5178-4812-9771-D2069976B7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4FED08-0D44-44D8-B9BF-335113C753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17A602-4B82-4893-8D75-E13AAFE7BC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6650D2-FE72-49C2-A547-3EF900B616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78720-212C-42BB-B356-99628BFE1EBF}" type="datetimeFigureOut">
              <a:rPr lang="en-US" smtClean="0"/>
              <a:t>3/29/22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0AA747-4948-42DB-B548-F8340C0BCC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D77E58-8EDD-4A66-9DA8-A5713213D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85141-1458-41F1-B85E-73D4B98C84D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9636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E8360B-B47A-42C7-9801-2B90B81718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8B41D87-CB6B-4C4A-AF1F-67DEB275341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25D7FE-7C69-42B8-A2C9-8BA1222154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CEF3B6-2376-40A2-BCB8-8EBCC2B6DB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78720-212C-42BB-B356-99628BFE1EBF}" type="datetimeFigureOut">
              <a:rPr lang="en-US" smtClean="0"/>
              <a:t>3/29/22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96EB4C-B09E-45C9-987A-77829DA18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14742B-7217-4C23-9162-36C4C3489C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85141-1458-41F1-B85E-73D4B98C84D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8062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689DBB3-588D-48D1-ADFA-6AC3967AC7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47F13E-7DB6-4B89-BD7A-099802A1E2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9E6174-4A96-4E4F-B95A-9BC8035CC9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878720-212C-42BB-B356-99628BFE1EBF}" type="datetimeFigureOut">
              <a:rPr lang="en-US" smtClean="0"/>
              <a:t>3/29/22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54D747-9EC6-4B2A-A84F-62B44F3080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A7F591-A509-4B13-AE4B-5946A8E379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E85141-1458-41F1-B85E-73D4B98C84D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6106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F8A4B8-F1F0-4B33-888D-35D4708A70DC}" type="datetimeFigureOut">
              <a:rPr lang="en-US" smtClean="0"/>
              <a:t>3/29/22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22CEE7-ECAC-4C1D-B1F1-B1AFFB4674E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2893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rduino.cc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List_of_Arduino_boards_and_compatible_systems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rduino/ArduinoCore-avr" TargetMode="External"/><Relationship Id="rId2" Type="http://schemas.openxmlformats.org/officeDocument/2006/relationships/hyperlink" Target="https://www.arduino.cc/reference/de/" TargetMode="Externa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rduino/ArduinoCore-avr/blob/master/cores/arduino/main.cpp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mae2.eng.uci.edu/~dreinken/MAE106/static/docs/Lecture_4_2019_Arduino.pptx" TargetMode="External"/><Relationship Id="rId2" Type="http://schemas.openxmlformats.org/officeDocument/2006/relationships/hyperlink" Target="https://creativecommons.org/licenses/by-sa/3.0/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2.vobs.at/bio/Physik/ppt/ElektrizitaetKap14.ppt" TargetMode="External"/><Relationship Id="rId5" Type="http://schemas.openxmlformats.org/officeDocument/2006/relationships/hyperlink" Target="https://starthardware.org/man_uploads/Kurzworkshop-Arduino.pdf" TargetMode="External"/><Relationship Id="rId4" Type="http://schemas.openxmlformats.org/officeDocument/2006/relationships/hyperlink" Target="https://docs.arduino.cc/hardware/uno-rev3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e.wikipedia.org/wiki/Raspberry_Pi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hyperlink" Target="https://www.raspberrypi.org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ESP32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hyperlink" Target="https://wolles-elektronikkiste.de/en/programming-the-esp32-with-arduino-code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e.wikipedia.org/wiki/Prozessor" TargetMode="External"/><Relationship Id="rId2" Type="http://schemas.openxmlformats.org/officeDocument/2006/relationships/hyperlink" Target="https://de.wikipedia.org/wiki/Mikrocontroller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hyperlink" Target="https://de.wikipedia.org/wiki/Peripherie#Verwendung_in_der_Computertechnik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.jpg"/><Relationship Id="rId5" Type="http://schemas.openxmlformats.org/officeDocument/2006/relationships/image" Target="../media/image10.jp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2.png"/><Relationship Id="rId4" Type="http://schemas.openxmlformats.org/officeDocument/2006/relationships/image" Target="../media/image1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822B42B-1A7A-574A-9302-68A583E00075}"/>
              </a:ext>
            </a:extLst>
          </p:cNvPr>
          <p:cNvSpPr/>
          <p:nvPr/>
        </p:nvSpPr>
        <p:spPr>
          <a:xfrm>
            <a:off x="-237069" y="65180"/>
            <a:ext cx="12192000" cy="6857997"/>
          </a:xfrm>
          <a:prstGeom prst="rect">
            <a:avLst/>
          </a:prstGeom>
          <a:solidFill>
            <a:srgbClr val="429A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E8EAED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1E4E9F6-8248-1E4F-8A03-ED0A674E2B2A}"/>
              </a:ext>
            </a:extLst>
          </p:cNvPr>
          <p:cNvSpPr/>
          <p:nvPr/>
        </p:nvSpPr>
        <p:spPr>
          <a:xfrm>
            <a:off x="-237069" y="281647"/>
            <a:ext cx="12666133" cy="578712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25400" dir="5400000" algn="t" rotWithShape="0">
              <a:srgbClr val="00404A">
                <a:alpha val="14902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68907E-2764-CD41-8329-EE55085A78A8}"/>
              </a:ext>
            </a:extLst>
          </p:cNvPr>
          <p:cNvSpPr txBox="1">
            <a:spLocks/>
          </p:cNvSpPr>
          <p:nvPr/>
        </p:nvSpPr>
        <p:spPr>
          <a:xfrm>
            <a:off x="1828799" y="2946675"/>
            <a:ext cx="8534400" cy="1464288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4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Exkurs</a:t>
            </a:r>
            <a:r>
              <a:rPr lang="en-US" sz="4400" dirty="0">
                <a:latin typeface="Calibri Light" panose="020F0302020204030204" pitchFamily="34" charset="0"/>
                <a:cs typeface="Calibri Light" panose="020F0302020204030204" pitchFamily="34" charset="0"/>
              </a:rPr>
              <a:t> Arduino </a:t>
            </a:r>
            <a:r>
              <a:rPr lang="en-US" sz="44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Plattform</a:t>
            </a:r>
            <a:endParaRPr lang="en-US" sz="44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algn="ctr"/>
            <a:endParaRPr lang="en-US" sz="44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B952C7CC-F78D-814F-A7B7-1F1F5E409FA8}"/>
              </a:ext>
            </a:extLst>
          </p:cNvPr>
          <p:cNvSpPr txBox="1">
            <a:spLocks/>
          </p:cNvSpPr>
          <p:nvPr/>
        </p:nvSpPr>
        <p:spPr>
          <a:xfrm>
            <a:off x="1467756" y="6089120"/>
            <a:ext cx="9256485" cy="406400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800" dirty="0">
                <a:solidFill>
                  <a:schemeClr val="bg1">
                    <a:alpha val="80000"/>
                  </a:schemeClr>
                </a:solidFill>
                <a:latin typeface="Artifakt Element" panose="020B0503050000020004" pitchFamily="34" charset="77"/>
                <a:ea typeface="Artifakt Element" panose="020B0503050000020004" pitchFamily="34" charset="77"/>
                <a:hlinkClick r:id="rId3"/>
              </a:rPr>
              <a:t>https://</a:t>
            </a:r>
            <a:r>
              <a:rPr lang="en-US" sz="2800" dirty="0" err="1">
                <a:solidFill>
                  <a:schemeClr val="bg1">
                    <a:alpha val="80000"/>
                  </a:schemeClr>
                </a:solidFill>
                <a:latin typeface="Artifakt Element" panose="020B0503050000020004" pitchFamily="34" charset="77"/>
                <a:ea typeface="Artifakt Element" panose="020B0503050000020004" pitchFamily="34" charset="77"/>
                <a:hlinkClick r:id="rId3"/>
              </a:rPr>
              <a:t>www.arduino.cc</a:t>
            </a:r>
            <a:endParaRPr lang="en-US" sz="2800" dirty="0">
              <a:solidFill>
                <a:schemeClr val="bg1">
                  <a:alpha val="80000"/>
                </a:schemeClr>
              </a:solidFill>
              <a:latin typeface="Artifakt Element" panose="020B0503050000020004" pitchFamily="34" charset="77"/>
              <a:ea typeface="Artifakt Element" panose="020B0503050000020004" pitchFamily="34" charset="7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D85BB2-1D49-9E4C-82FB-B46B3ECCECEA}"/>
              </a:ext>
            </a:extLst>
          </p:cNvPr>
          <p:cNvSpPr txBox="1"/>
          <p:nvPr/>
        </p:nvSpPr>
        <p:spPr>
          <a:xfrm>
            <a:off x="7057017" y="8505713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>
              <a:solidFill>
                <a:srgbClr val="4454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9147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8" descr="Image result for arduino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624760" y="1171067"/>
            <a:ext cx="6457298" cy="4462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Group 25"/>
          <p:cNvGrpSpPr/>
          <p:nvPr/>
        </p:nvGrpSpPr>
        <p:grpSpPr>
          <a:xfrm>
            <a:off x="892692" y="4846320"/>
            <a:ext cx="3706740" cy="1669319"/>
            <a:chOff x="892692" y="4846320"/>
            <a:chExt cx="3706740" cy="1669319"/>
          </a:xfrm>
        </p:grpSpPr>
        <p:sp>
          <p:nvSpPr>
            <p:cNvPr id="5" name="Rectangle: Rounded Corners 4"/>
            <p:cNvSpPr/>
            <p:nvPr/>
          </p:nvSpPr>
          <p:spPr>
            <a:xfrm>
              <a:off x="3502152" y="4846320"/>
              <a:ext cx="1097280" cy="1554480"/>
            </a:xfrm>
            <a:prstGeom prst="roundRect">
              <a:avLst/>
            </a:prstGeom>
            <a:noFill/>
            <a:ln w="762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892692" y="5038311"/>
              <a:ext cx="2549474" cy="14773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2400" dirty="0" err="1"/>
                <a:t>Analoge</a:t>
              </a:r>
              <a:r>
                <a:rPr lang="en-US" sz="2400" dirty="0"/>
                <a:t> </a:t>
              </a:r>
              <a:r>
                <a:rPr lang="en-US" sz="2400" dirty="0" err="1"/>
                <a:t>Eingänge</a:t>
              </a:r>
              <a:endParaRPr lang="en-US" sz="2400" dirty="0"/>
            </a:p>
            <a:p>
              <a:pPr algn="r"/>
              <a:r>
                <a:rPr lang="en-US" sz="22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AnalogRead</a:t>
              </a:r>
              <a:r>
                <a:rPr lang="en-US" sz="2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()</a:t>
              </a:r>
            </a:p>
            <a:p>
              <a:pPr algn="r"/>
              <a:r>
                <a:rPr lang="en-US" sz="22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DigitalRead</a:t>
              </a:r>
              <a:r>
                <a:rPr lang="en-US" sz="2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()</a:t>
              </a:r>
            </a:p>
            <a:p>
              <a:pPr algn="r"/>
              <a:r>
                <a:rPr lang="en-US" sz="22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DigitalWrite</a:t>
              </a:r>
              <a:r>
                <a:rPr lang="en-US" sz="2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()</a:t>
              </a:r>
              <a:endParaRPr lang="en-US" sz="2200" dirty="0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918273" y="4420304"/>
            <a:ext cx="2703851" cy="461665"/>
            <a:chOff x="918273" y="4420304"/>
            <a:chExt cx="2703851" cy="461665"/>
          </a:xfrm>
        </p:grpSpPr>
        <p:sp>
          <p:nvSpPr>
            <p:cNvPr id="9" name="Rectangle 8"/>
            <p:cNvSpPr/>
            <p:nvPr/>
          </p:nvSpPr>
          <p:spPr>
            <a:xfrm>
              <a:off x="918273" y="4420304"/>
              <a:ext cx="1964098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2400" dirty="0"/>
                <a:t>Battery Input</a:t>
              </a:r>
            </a:p>
          </p:txBody>
        </p:sp>
        <p:cxnSp>
          <p:nvCxnSpPr>
            <p:cNvPr id="10" name="Straight Arrow Connector 9"/>
            <p:cNvCxnSpPr>
              <a:cxnSpLocks/>
            </p:cNvCxnSpPr>
            <p:nvPr/>
          </p:nvCxnSpPr>
          <p:spPr>
            <a:xfrm>
              <a:off x="2856790" y="4666737"/>
              <a:ext cx="765334" cy="0"/>
            </a:xfrm>
            <a:prstGeom prst="straightConnector1">
              <a:avLst/>
            </a:prstGeom>
            <a:ln w="57150"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>
            <a:off x="136862" y="3772852"/>
            <a:ext cx="3439542" cy="770669"/>
            <a:chOff x="892692" y="3772852"/>
            <a:chExt cx="2683712" cy="770669"/>
          </a:xfrm>
        </p:grpSpPr>
        <p:cxnSp>
          <p:nvCxnSpPr>
            <p:cNvPr id="12" name="Straight Arrow Connector 11"/>
            <p:cNvCxnSpPr>
              <a:cxnSpLocks/>
            </p:cNvCxnSpPr>
            <p:nvPr/>
          </p:nvCxnSpPr>
          <p:spPr>
            <a:xfrm flipH="1">
              <a:off x="2811070" y="4023360"/>
              <a:ext cx="765334" cy="0"/>
            </a:xfrm>
            <a:prstGeom prst="straightConnector1">
              <a:avLst/>
            </a:prstGeom>
            <a:ln w="57150"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15"/>
            <p:cNvSpPr/>
            <p:nvPr/>
          </p:nvSpPr>
          <p:spPr>
            <a:xfrm>
              <a:off x="892692" y="3772852"/>
              <a:ext cx="1964098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2400" dirty="0"/>
                <a:t>5V (+)</a:t>
              </a:r>
            </a:p>
          </p:txBody>
        </p:sp>
        <p:cxnSp>
          <p:nvCxnSpPr>
            <p:cNvPr id="17" name="Straight Arrow Connector 16"/>
            <p:cNvCxnSpPr>
              <a:cxnSpLocks/>
            </p:cNvCxnSpPr>
            <p:nvPr/>
          </p:nvCxnSpPr>
          <p:spPr>
            <a:xfrm flipH="1">
              <a:off x="2811070" y="4353248"/>
              <a:ext cx="765334" cy="0"/>
            </a:xfrm>
            <a:prstGeom prst="straightConnector1">
              <a:avLst/>
            </a:prstGeom>
            <a:ln w="57150"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/>
            <p:cNvSpPr/>
            <p:nvPr/>
          </p:nvSpPr>
          <p:spPr>
            <a:xfrm>
              <a:off x="892692" y="4081856"/>
              <a:ext cx="1964098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2400" dirty="0"/>
                <a:t>Masse/Ground (-)  </a:t>
              </a: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7274476" y="884765"/>
            <a:ext cx="2409020" cy="989755"/>
            <a:chOff x="7274476" y="884765"/>
            <a:chExt cx="2409020" cy="989755"/>
          </a:xfrm>
        </p:grpSpPr>
        <p:sp>
          <p:nvSpPr>
            <p:cNvPr id="8" name="Rectangle 7"/>
            <p:cNvSpPr/>
            <p:nvPr/>
          </p:nvSpPr>
          <p:spPr>
            <a:xfrm>
              <a:off x="8268674" y="964143"/>
              <a:ext cx="1414822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dirty="0"/>
                <a:t>Reset Button</a:t>
              </a:r>
            </a:p>
          </p:txBody>
        </p:sp>
        <p:sp>
          <p:nvSpPr>
            <p:cNvPr id="19" name="Rectangle: Rounded Corners 18"/>
            <p:cNvSpPr/>
            <p:nvPr/>
          </p:nvSpPr>
          <p:spPr>
            <a:xfrm>
              <a:off x="7274476" y="884765"/>
              <a:ext cx="930190" cy="989755"/>
            </a:xfrm>
            <a:prstGeom prst="roundRect">
              <a:avLst/>
            </a:prstGeom>
            <a:noFill/>
            <a:ln w="762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7107386" y="3115056"/>
            <a:ext cx="4582542" cy="3349752"/>
            <a:chOff x="7107386" y="3115056"/>
            <a:chExt cx="4582542" cy="3349752"/>
          </a:xfrm>
        </p:grpSpPr>
        <p:sp>
          <p:nvSpPr>
            <p:cNvPr id="6" name="Rectangle: Rounded Corners 5"/>
            <p:cNvSpPr/>
            <p:nvPr/>
          </p:nvSpPr>
          <p:spPr>
            <a:xfrm>
              <a:off x="7107386" y="3115056"/>
              <a:ext cx="1097280" cy="3349752"/>
            </a:xfrm>
            <a:prstGeom prst="roundRect">
              <a:avLst/>
            </a:prstGeom>
            <a:noFill/>
            <a:ln w="762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8268674" y="3881907"/>
              <a:ext cx="3421254" cy="150810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dirty="0" err="1"/>
                <a:t>Digitale</a:t>
              </a:r>
              <a:r>
                <a:rPr lang="en-US" sz="2400" dirty="0"/>
                <a:t> Pins</a:t>
              </a:r>
            </a:p>
            <a:p>
              <a:r>
                <a:rPr lang="en-US" sz="22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DigitalRead</a:t>
              </a:r>
              <a:r>
                <a:rPr lang="en-US" sz="2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()</a:t>
              </a:r>
            </a:p>
            <a:p>
              <a:r>
                <a:rPr lang="en-US" sz="22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DigitalWrite</a:t>
              </a:r>
              <a:r>
                <a:rPr lang="en-US" sz="2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()</a:t>
              </a:r>
              <a:br>
                <a:rPr lang="en-US" sz="2200" dirty="0">
                  <a:latin typeface="Courier New" panose="02070309020205020404" pitchFamily="49" charset="0"/>
                  <a:cs typeface="Courier New" panose="02070309020205020404" pitchFamily="49" charset="0"/>
                </a:rPr>
              </a:br>
              <a:r>
                <a:rPr lang="en-US" sz="22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AnalogWrite</a:t>
              </a:r>
              <a:r>
                <a:rPr lang="en-US" sz="2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() </a:t>
              </a:r>
              <a:r>
                <a:rPr lang="en-US" sz="2400" dirty="0"/>
                <a:t> </a:t>
              </a:r>
              <a:r>
                <a:rPr lang="en-US" sz="2400" dirty="0" err="1"/>
                <a:t>nur</a:t>
              </a:r>
              <a:r>
                <a:rPr lang="en-US" sz="2400" dirty="0"/>
                <a:t> ~</a:t>
              </a:r>
            </a:p>
          </p:txBody>
        </p:sp>
      </p:grpSp>
      <p:sp>
        <p:nvSpPr>
          <p:cNvPr id="2" name="Textfeld 1">
            <a:extLst>
              <a:ext uri="{FF2B5EF4-FFF2-40B4-BE49-F238E27FC236}">
                <a16:creationId xmlns:a16="http://schemas.microsoft.com/office/drawing/2014/main" id="{CA94C096-7BFA-1644-AAF4-96B8D8AF83F0}"/>
              </a:ext>
            </a:extLst>
          </p:cNvPr>
          <p:cNvSpPr txBox="1"/>
          <p:nvPr/>
        </p:nvSpPr>
        <p:spPr>
          <a:xfrm>
            <a:off x="712518" y="700098"/>
            <a:ext cx="27296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 err="1"/>
              <a:t>Arduino</a:t>
            </a:r>
            <a:r>
              <a:rPr lang="de-DE" sz="3200" dirty="0"/>
              <a:t> Board</a:t>
            </a:r>
          </a:p>
        </p:txBody>
      </p:sp>
    </p:spTree>
    <p:extLst>
      <p:ext uri="{BB962C8B-B14F-4D97-AF65-F5344CB8AC3E}">
        <p14:creationId xmlns:p14="http://schemas.microsoft.com/office/powerpoint/2010/main" val="2208047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pinout">
            <a:extLst>
              <a:ext uri="{FF2B5EF4-FFF2-40B4-BE49-F238E27FC236}">
                <a16:creationId xmlns:a16="http://schemas.microsoft.com/office/drawing/2014/main" id="{3941EA3F-50F3-FC43-8A7D-187F16004F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8588" y="0"/>
            <a:ext cx="68548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50607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930D41-D4E5-40E8-AFDC-6BE306B303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3541"/>
            <a:ext cx="10515600" cy="4351338"/>
          </a:xfrm>
        </p:spPr>
        <p:txBody>
          <a:bodyPr/>
          <a:lstStyle/>
          <a:p>
            <a:r>
              <a:rPr lang="en-US" dirty="0" err="1"/>
              <a:t>Vom</a:t>
            </a:r>
            <a:r>
              <a:rPr lang="en-US" dirty="0"/>
              <a:t> </a:t>
            </a:r>
            <a:r>
              <a:rPr lang="en-US" u="sng" dirty="0"/>
              <a:t>Arduino </a:t>
            </a:r>
            <a:r>
              <a:rPr lang="en-US" dirty="0" err="1"/>
              <a:t>aus</a:t>
            </a:r>
            <a:r>
              <a:rPr lang="en-US" dirty="0"/>
              <a:t> </a:t>
            </a:r>
            <a:r>
              <a:rPr lang="en-US" dirty="0" err="1"/>
              <a:t>gesehen</a:t>
            </a:r>
            <a:endParaRPr lang="en-US" dirty="0"/>
          </a:p>
          <a:p>
            <a:endParaRPr lang="en-US" u="sng" dirty="0"/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7224454-C496-4527-B718-BDB83E5118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2734353"/>
              </p:ext>
            </p:extLst>
          </p:nvPr>
        </p:nvGraphicFramePr>
        <p:xfrm>
          <a:off x="838200" y="2920998"/>
          <a:ext cx="10515600" cy="2813721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264414">
                  <a:extLst>
                    <a:ext uri="{9D8B030D-6E8A-4147-A177-3AD203B41FA5}">
                      <a16:colId xmlns:a16="http://schemas.microsoft.com/office/drawing/2014/main" val="2183838178"/>
                    </a:ext>
                  </a:extLst>
                </a:gridCol>
                <a:gridCol w="5251186">
                  <a:extLst>
                    <a:ext uri="{9D8B030D-6E8A-4147-A177-3AD203B41FA5}">
                      <a16:colId xmlns:a16="http://schemas.microsoft.com/office/drawing/2014/main" val="3348155435"/>
                    </a:ext>
                  </a:extLst>
                </a:gridCol>
              </a:tblGrid>
              <a:tr h="93137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dirty="0" err="1"/>
                        <a:t>Eingabe</a:t>
                      </a:r>
                      <a:r>
                        <a:rPr lang="en-US" sz="2800" b="1" dirty="0"/>
                        <a:t> (Input)</a:t>
                      </a:r>
                      <a:r>
                        <a:rPr lang="en-US" sz="2800" dirty="0"/>
                        <a:t> </a:t>
                      </a:r>
                      <a:r>
                        <a:rPr lang="en-US" sz="2800" dirty="0" err="1"/>
                        <a:t>ist</a:t>
                      </a:r>
                      <a:r>
                        <a:rPr lang="en-US" sz="2800" dirty="0"/>
                        <a:t> </a:t>
                      </a:r>
                      <a:r>
                        <a:rPr lang="en-US" sz="2800" dirty="0" err="1"/>
                        <a:t>ein</a:t>
                      </a:r>
                      <a:r>
                        <a:rPr lang="en-US" sz="2800" dirty="0"/>
                        <a:t> Signal /Information die ins Board </a:t>
                      </a:r>
                      <a:r>
                        <a:rPr lang="en-US" sz="2800" dirty="0" err="1"/>
                        <a:t>hineingeht</a:t>
                      </a:r>
                      <a:r>
                        <a:rPr lang="en-US" sz="2800" dirty="0"/>
                        <a:t>.</a:t>
                      </a: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dirty="0" err="1"/>
                        <a:t>Ausgabe</a:t>
                      </a:r>
                      <a:r>
                        <a:rPr lang="en-US" sz="2800" b="1" dirty="0"/>
                        <a:t>(Output)</a:t>
                      </a:r>
                      <a:r>
                        <a:rPr lang="en-US" sz="2800" dirty="0"/>
                        <a:t> </a:t>
                      </a:r>
                      <a:r>
                        <a:rPr lang="en-US" sz="2800" dirty="0" err="1"/>
                        <a:t>ist</a:t>
                      </a:r>
                      <a:r>
                        <a:rPr lang="en-US" sz="2800" dirty="0"/>
                        <a:t> </a:t>
                      </a:r>
                      <a:r>
                        <a:rPr lang="en-US" sz="2800" dirty="0" err="1"/>
                        <a:t>jedes</a:t>
                      </a:r>
                      <a:r>
                        <a:rPr lang="en-US" sz="2800" dirty="0"/>
                        <a:t> Signal das das Board </a:t>
                      </a:r>
                      <a:r>
                        <a:rPr lang="en-US" sz="2800" dirty="0" err="1"/>
                        <a:t>verlässt</a:t>
                      </a:r>
                      <a:r>
                        <a:rPr lang="en-US" sz="2800" dirty="0"/>
                        <a:t>.</a:t>
                      </a:r>
                    </a:p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7090900"/>
                  </a:ext>
                </a:extLst>
              </a:tr>
              <a:tr h="144212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u="sng" dirty="0" err="1"/>
                        <a:t>Beispiele</a:t>
                      </a:r>
                      <a:r>
                        <a:rPr lang="en-US" sz="2000" dirty="0"/>
                        <a:t>: </a:t>
                      </a:r>
                      <a:r>
                        <a:rPr lang="en-US" sz="2000" dirty="0" err="1"/>
                        <a:t>Schalter</a:t>
                      </a:r>
                      <a:r>
                        <a:rPr lang="en-US" sz="2000" dirty="0"/>
                        <a:t>, </a:t>
                      </a:r>
                      <a:r>
                        <a:rPr lang="en-US" sz="2000" dirty="0" err="1"/>
                        <a:t>Lichtsensor</a:t>
                      </a:r>
                      <a:r>
                        <a:rPr lang="en-US" sz="2000" dirty="0"/>
                        <a:t>, </a:t>
                      </a:r>
                      <a:r>
                        <a:rPr lang="en-US" sz="2000" dirty="0" err="1"/>
                        <a:t>Bewegungsensor</a:t>
                      </a:r>
                      <a:r>
                        <a:rPr lang="en-US" sz="2000" dirty="0"/>
                        <a:t>, </a:t>
                      </a:r>
                      <a:r>
                        <a:rPr lang="en-US" sz="2000" dirty="0" err="1"/>
                        <a:t>Luftfeuchtigkeitssensor</a:t>
                      </a:r>
                      <a:r>
                        <a:rPr lang="en-US" sz="2000" dirty="0"/>
                        <a:t>, </a:t>
                      </a:r>
                      <a:r>
                        <a:rPr lang="en-US" sz="2000" dirty="0" err="1"/>
                        <a:t>Temperatursensor</a:t>
                      </a:r>
                      <a:r>
                        <a:rPr lang="en-US" sz="2000" dirty="0"/>
                        <a:t>, …</a:t>
                      </a:r>
                    </a:p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u="sng" dirty="0" err="1"/>
                        <a:t>Beispiele</a:t>
                      </a:r>
                      <a:r>
                        <a:rPr lang="en-US" sz="2000" dirty="0"/>
                        <a:t>: LEDs, </a:t>
                      </a:r>
                      <a:r>
                        <a:rPr lang="en-US" sz="2000" dirty="0" err="1"/>
                        <a:t>Gleichstrommotor</a:t>
                      </a:r>
                      <a:r>
                        <a:rPr lang="en-US" sz="2000" dirty="0"/>
                        <a:t>, Servomotor, </a:t>
                      </a:r>
                      <a:r>
                        <a:rPr lang="en-US" sz="2000" dirty="0" err="1"/>
                        <a:t>Piezoschallerzeuger</a:t>
                      </a:r>
                      <a:r>
                        <a:rPr lang="en-US" sz="2000" dirty="0"/>
                        <a:t>, </a:t>
                      </a:r>
                      <a:r>
                        <a:rPr lang="en-US" sz="2000" dirty="0" err="1"/>
                        <a:t>Relais</a:t>
                      </a:r>
                      <a:r>
                        <a:rPr lang="en-US" sz="2000" dirty="0"/>
                        <a:t>, …</a:t>
                      </a:r>
                    </a:p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25115691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04DBA214-3EA7-47F8-92E5-5E5E50638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Eingabe</a:t>
            </a:r>
            <a:r>
              <a:rPr lang="en-US" dirty="0"/>
              <a:t> versus </a:t>
            </a:r>
            <a:r>
              <a:rPr lang="en-US" dirty="0" err="1"/>
              <a:t>Ausgabe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90996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43366-B275-4FA3-A282-EDE71740C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err="1"/>
              <a:t>pinMode</a:t>
            </a:r>
            <a:r>
              <a:rPr lang="en-US" i="1" dirty="0"/>
              <a:t>()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82ADB5-A4F9-4964-9082-75C7260BDE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 err="1"/>
              <a:t>pinMode</a:t>
            </a:r>
            <a:r>
              <a:rPr lang="en-US" i="1" dirty="0"/>
              <a:t>(pin, modus) </a:t>
            </a:r>
            <a:r>
              <a:rPr lang="en-US" dirty="0" err="1"/>
              <a:t>konfiguriert</a:t>
            </a:r>
            <a:r>
              <a:rPr lang="en-US" dirty="0"/>
              <a:t> den </a:t>
            </a:r>
            <a:r>
              <a:rPr lang="en-US" dirty="0" err="1"/>
              <a:t>angegebenen</a:t>
            </a:r>
            <a:r>
              <a:rPr lang="en-US" dirty="0"/>
              <a:t> Pin so, </a:t>
            </a:r>
            <a:r>
              <a:rPr lang="en-US" dirty="0" err="1"/>
              <a:t>dass</a:t>
            </a:r>
            <a:r>
              <a:rPr lang="en-US" dirty="0"/>
              <a:t> er </a:t>
            </a:r>
            <a:r>
              <a:rPr lang="en-US" dirty="0" err="1"/>
              <a:t>sich</a:t>
            </a:r>
            <a:r>
              <a:rPr lang="en-US" dirty="0"/>
              <a:t> </a:t>
            </a:r>
            <a:r>
              <a:rPr lang="en-US" dirty="0" err="1"/>
              <a:t>entweder</a:t>
            </a:r>
            <a:r>
              <a:rPr lang="en-US" dirty="0"/>
              <a:t> </a:t>
            </a:r>
            <a:r>
              <a:rPr lang="en-US" dirty="0" err="1"/>
              <a:t>als</a:t>
            </a:r>
            <a:r>
              <a:rPr lang="en-US" dirty="0"/>
              <a:t> </a:t>
            </a:r>
            <a:r>
              <a:rPr lang="en-US" dirty="0" err="1"/>
              <a:t>Eingang</a:t>
            </a:r>
            <a:r>
              <a:rPr lang="en-US" dirty="0"/>
              <a:t> </a:t>
            </a:r>
            <a:r>
              <a:rPr lang="en-US" dirty="0" err="1"/>
              <a:t>oder</a:t>
            </a:r>
            <a:r>
              <a:rPr lang="en-US" dirty="0"/>
              <a:t> </a:t>
            </a:r>
            <a:r>
              <a:rPr lang="en-US" dirty="0" err="1"/>
              <a:t>als</a:t>
            </a:r>
            <a:r>
              <a:rPr lang="en-US" dirty="0"/>
              <a:t> </a:t>
            </a:r>
            <a:r>
              <a:rPr lang="en-US" dirty="0" err="1"/>
              <a:t>Ausgang</a:t>
            </a:r>
            <a:r>
              <a:rPr lang="en-US" dirty="0"/>
              <a:t> </a:t>
            </a:r>
            <a:r>
              <a:rPr lang="en-US" dirty="0" err="1"/>
              <a:t>verhält</a:t>
            </a:r>
            <a:endParaRPr lang="en-US" dirty="0"/>
          </a:p>
          <a:p>
            <a:pPr lvl="1"/>
            <a:r>
              <a:rPr lang="en-US" dirty="0"/>
              <a:t>Modi: INPUT, OUTPUT, or INPUT_PULLUP</a:t>
            </a:r>
          </a:p>
          <a:p>
            <a:pPr lvl="1"/>
            <a:r>
              <a:rPr lang="en-US" dirty="0"/>
              <a:t>Why INPUT_PULLUP?</a:t>
            </a:r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411376B-AFFB-40E6-8C17-1CC866B3B7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8331" y="3678184"/>
            <a:ext cx="3000000" cy="3028571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15E02443-B141-4522-BF1D-413F180EFFF9}"/>
              </a:ext>
            </a:extLst>
          </p:cNvPr>
          <p:cNvGrpSpPr/>
          <p:nvPr/>
        </p:nvGrpSpPr>
        <p:grpSpPr>
          <a:xfrm>
            <a:off x="0" y="3774624"/>
            <a:ext cx="3120653" cy="3083376"/>
            <a:chOff x="2728918" y="3299647"/>
            <a:chExt cx="3120653" cy="308337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5AD6A5A1-5DFC-40D7-92A0-9CBF8B2121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1414" r="50792" b="11192"/>
            <a:stretch/>
          </p:blipFill>
          <p:spPr>
            <a:xfrm flipH="1">
              <a:off x="2728918" y="3711057"/>
              <a:ext cx="1476231" cy="1132513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38FF932E-2AC6-42E6-BEC8-760EE9C738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587"/>
            <a:stretch/>
          </p:blipFill>
          <p:spPr>
            <a:xfrm>
              <a:off x="3857183" y="3354452"/>
              <a:ext cx="1992388" cy="3028571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22E29402-4C43-4AA9-8CFB-120958E132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4243" b="80599"/>
            <a:stretch/>
          </p:blipFill>
          <p:spPr>
            <a:xfrm>
              <a:off x="3495280" y="3299647"/>
              <a:ext cx="472713" cy="587579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B77F83B4-D7CD-42A3-BB73-0BE599E83808}"/>
              </a:ext>
            </a:extLst>
          </p:cNvPr>
          <p:cNvGrpSpPr/>
          <p:nvPr/>
        </p:nvGrpSpPr>
        <p:grpSpPr>
          <a:xfrm>
            <a:off x="8643865" y="3678183"/>
            <a:ext cx="3198902" cy="3028571"/>
            <a:chOff x="8643865" y="3678183"/>
            <a:chExt cx="3198902" cy="3028571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DC265075-A3E2-4D48-AC44-DB848A9D6D35}"/>
                </a:ext>
              </a:extLst>
            </p:cNvPr>
            <p:cNvGrpSpPr/>
            <p:nvPr/>
          </p:nvGrpSpPr>
          <p:grpSpPr>
            <a:xfrm>
              <a:off x="8643865" y="3678183"/>
              <a:ext cx="3000000" cy="3028571"/>
              <a:chOff x="8643865" y="3678183"/>
              <a:chExt cx="3000000" cy="3028571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7D26469F-A309-4CD2-951C-E13B394F81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643865" y="3678183"/>
                <a:ext cx="3000000" cy="3028571"/>
              </a:xfrm>
              <a:prstGeom prst="rect">
                <a:avLst/>
              </a:prstGeom>
            </p:spPr>
          </p:pic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6841F22D-25F5-401D-9574-666A60A3AC48}"/>
                  </a:ext>
                </a:extLst>
              </p:cNvPr>
              <p:cNvSpPr/>
              <p:nvPr/>
            </p:nvSpPr>
            <p:spPr>
              <a:xfrm>
                <a:off x="8643865" y="3678183"/>
                <a:ext cx="752144" cy="144245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35BF81D-76D2-4291-969E-05C880DD4C88}"/>
                </a:ext>
              </a:extLst>
            </p:cNvPr>
            <p:cNvSpPr txBox="1"/>
            <p:nvPr/>
          </p:nvSpPr>
          <p:spPr>
            <a:xfrm>
              <a:off x="10234763" y="4567624"/>
              <a:ext cx="16080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INPUT_PULLUP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27897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6B291E-46E8-4843-A71A-4F50A8114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Digital vs Analog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5FA22CC-4400-4FA0-853A-60AD1D0D86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414" y="1843087"/>
            <a:ext cx="10342386" cy="4592019"/>
          </a:xfrm>
        </p:spPr>
      </p:pic>
    </p:spTree>
    <p:extLst>
      <p:ext uri="{BB962C8B-B14F-4D97-AF65-F5344CB8AC3E}">
        <p14:creationId xmlns:p14="http://schemas.microsoft.com/office/powerpoint/2010/main" val="24156090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36B3F-8AE9-44A8-8ABD-062CF3B7F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Digitale</a:t>
            </a:r>
            <a:r>
              <a:rPr lang="en-US" b="1" dirty="0"/>
              <a:t> </a:t>
            </a:r>
            <a:r>
              <a:rPr lang="en-US" b="1" dirty="0" err="1"/>
              <a:t>Eingabe</a:t>
            </a:r>
            <a:r>
              <a:rPr lang="en-US" dirty="0"/>
              <a:t>: Wert = </a:t>
            </a:r>
            <a:r>
              <a:rPr lang="en-US" i="1" dirty="0" err="1"/>
              <a:t>digitalRead</a:t>
            </a:r>
            <a:r>
              <a:rPr lang="en-US" dirty="0"/>
              <a:t>(pin)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6C8010-6B82-42AD-B9A1-DBC8297279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Wert = </a:t>
            </a:r>
            <a:r>
              <a:rPr lang="en-US" i="1" dirty="0" err="1"/>
              <a:t>digitalRead</a:t>
            </a:r>
            <a:r>
              <a:rPr lang="en-US" dirty="0"/>
              <a:t>(3);</a:t>
            </a:r>
          </a:p>
          <a:p>
            <a:pPr lvl="1"/>
            <a:r>
              <a:rPr lang="en-US" dirty="0"/>
              <a:t>Wert </a:t>
            </a:r>
            <a:r>
              <a:rPr lang="en-US" dirty="0" err="1"/>
              <a:t>ist</a:t>
            </a:r>
            <a:r>
              <a:rPr lang="en-US" dirty="0"/>
              <a:t> 0, </a:t>
            </a:r>
            <a:r>
              <a:rPr lang="en-US" dirty="0" err="1"/>
              <a:t>wenn</a:t>
            </a:r>
            <a:r>
              <a:rPr lang="en-US" dirty="0"/>
              <a:t> input &lt;= 1.5 V</a:t>
            </a:r>
          </a:p>
          <a:p>
            <a:pPr lvl="1"/>
            <a:r>
              <a:rPr lang="en-US" dirty="0"/>
              <a:t>Wert </a:t>
            </a:r>
            <a:r>
              <a:rPr lang="en-US" dirty="0" err="1"/>
              <a:t>ist</a:t>
            </a:r>
            <a:r>
              <a:rPr lang="en-US" dirty="0"/>
              <a:t> 1, </a:t>
            </a:r>
            <a:r>
              <a:rPr lang="en-US" dirty="0" err="1"/>
              <a:t>wenn</a:t>
            </a:r>
            <a:r>
              <a:rPr lang="en-US" dirty="0"/>
              <a:t> input &gt;= 3.0 V</a:t>
            </a:r>
          </a:p>
          <a:p>
            <a:pPr lvl="1"/>
            <a:r>
              <a:rPr lang="en-US" dirty="0"/>
              <a:t>Wert </a:t>
            </a:r>
            <a:r>
              <a:rPr lang="en-US" dirty="0" err="1"/>
              <a:t>ist</a:t>
            </a:r>
            <a:r>
              <a:rPr lang="en-US" dirty="0"/>
              <a:t> </a:t>
            </a:r>
            <a:r>
              <a:rPr lang="en-US" dirty="0" err="1"/>
              <a:t>unbestimmt</a:t>
            </a:r>
            <a:r>
              <a:rPr lang="en-US" dirty="0"/>
              <a:t>, </a:t>
            </a:r>
            <a:r>
              <a:rPr lang="en-US" dirty="0" err="1"/>
              <a:t>wenn</a:t>
            </a:r>
            <a:r>
              <a:rPr lang="en-US" dirty="0"/>
              <a:t>  1.5 &lt; input &lt; 3.0</a:t>
            </a:r>
          </a:p>
        </p:txBody>
      </p:sp>
    </p:spTree>
    <p:extLst>
      <p:ext uri="{BB962C8B-B14F-4D97-AF65-F5344CB8AC3E}">
        <p14:creationId xmlns:p14="http://schemas.microsoft.com/office/powerpoint/2010/main" val="7949168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C9463E-760A-4C3E-9BB3-C476D55C36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Analoge</a:t>
            </a:r>
            <a:r>
              <a:rPr lang="en-US" b="1" dirty="0"/>
              <a:t> </a:t>
            </a:r>
            <a:r>
              <a:rPr lang="en-US" b="1" dirty="0" err="1"/>
              <a:t>Eingabe</a:t>
            </a:r>
            <a:r>
              <a:rPr lang="en-US" dirty="0"/>
              <a:t>: Wert = </a:t>
            </a:r>
            <a:r>
              <a:rPr lang="en-US" i="1" dirty="0" err="1"/>
              <a:t>analogRead</a:t>
            </a:r>
            <a:r>
              <a:rPr lang="en-US" dirty="0"/>
              <a:t>(pin)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A781D2A-6AC9-4105-A697-519FCEDF6C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Wert = </a:t>
            </a:r>
            <a:r>
              <a:rPr lang="en-US" i="1" dirty="0" err="1"/>
              <a:t>analogRead</a:t>
            </a:r>
            <a:r>
              <a:rPr lang="en-US" dirty="0"/>
              <a:t>(A0);  // Wert </a:t>
            </a:r>
            <a:r>
              <a:rPr lang="en-US" dirty="0" err="1"/>
              <a:t>zwischen</a:t>
            </a:r>
            <a:r>
              <a:rPr lang="en-US" dirty="0"/>
              <a:t> 0 und 1023 (2^10-1)</a:t>
            </a:r>
          </a:p>
          <a:p>
            <a:r>
              <a:rPr lang="en-US" dirty="0" err="1"/>
              <a:t>Wandelt</a:t>
            </a:r>
            <a:r>
              <a:rPr lang="en-US" dirty="0"/>
              <a:t> </a:t>
            </a:r>
            <a:r>
              <a:rPr lang="en-US" dirty="0" err="1"/>
              <a:t>analogen</a:t>
            </a:r>
            <a:r>
              <a:rPr lang="en-US" dirty="0"/>
              <a:t> Input in </a:t>
            </a:r>
            <a:r>
              <a:rPr lang="en-US" dirty="0" err="1"/>
              <a:t>ein</a:t>
            </a:r>
            <a:r>
              <a:rPr lang="en-US" dirty="0"/>
              <a:t> </a:t>
            </a:r>
            <a:r>
              <a:rPr lang="en-US" dirty="0" err="1"/>
              <a:t>digitales</a:t>
            </a:r>
            <a:r>
              <a:rPr lang="en-US" dirty="0"/>
              <a:t> Signal (</a:t>
            </a:r>
            <a:r>
              <a:rPr lang="en-US" dirty="0" err="1"/>
              <a:t>mit</a:t>
            </a:r>
            <a:r>
              <a:rPr lang="en-US" dirty="0"/>
              <a:t> 10 Bit </a:t>
            </a:r>
            <a:r>
              <a:rPr lang="en-US" dirty="0" err="1"/>
              <a:t>Konverter</a:t>
            </a:r>
            <a:r>
              <a:rPr lang="en-US" dirty="0"/>
              <a:t>):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BDD12DD8-E9B5-4606-8FFB-7FE9072E47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1126" y="2750310"/>
            <a:ext cx="4731314" cy="23991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9D103884-A657-48E8-98DC-F023DBE6C7C0}"/>
              </a:ext>
            </a:extLst>
          </p:cNvPr>
          <p:cNvGraphicFramePr>
            <a:graphicFrameLocks noGrp="1"/>
          </p:cNvGraphicFramePr>
          <p:nvPr/>
        </p:nvGraphicFramePr>
        <p:xfrm>
          <a:off x="2449901" y="5194654"/>
          <a:ext cx="7721390" cy="1499657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346630">
                  <a:extLst>
                    <a:ext uri="{9D8B030D-6E8A-4147-A177-3AD203B41FA5}">
                      <a16:colId xmlns:a16="http://schemas.microsoft.com/office/drawing/2014/main" val="2183838178"/>
                    </a:ext>
                  </a:extLst>
                </a:gridCol>
                <a:gridCol w="3187380">
                  <a:extLst>
                    <a:ext uri="{9D8B030D-6E8A-4147-A177-3AD203B41FA5}">
                      <a16:colId xmlns:a16="http://schemas.microsoft.com/office/drawing/2014/main" val="3348155435"/>
                    </a:ext>
                  </a:extLst>
                </a:gridCol>
                <a:gridCol w="3187380">
                  <a:extLst>
                    <a:ext uri="{9D8B030D-6E8A-4147-A177-3AD203B41FA5}">
                      <a16:colId xmlns:a16="http://schemas.microsoft.com/office/drawing/2014/main" val="1380999621"/>
                    </a:ext>
                  </a:extLst>
                </a:gridCol>
              </a:tblGrid>
              <a:tr h="43556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Input voltage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Analog to digital conversion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value (read in </a:t>
                      </a:r>
                      <a:r>
                        <a:rPr lang="en-US" sz="1400" b="1" dirty="0" err="1"/>
                        <a:t>analogRead</a:t>
                      </a:r>
                      <a:r>
                        <a:rPr lang="en-US" sz="1400" b="1" dirty="0"/>
                        <a:t> function)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7090900"/>
                  </a:ext>
                </a:extLst>
              </a:tr>
              <a:tr h="36467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0V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0000000000b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25115691"/>
                  </a:ext>
                </a:extLst>
              </a:tr>
              <a:tr h="34845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5V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1111111111b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1023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8934654"/>
                  </a:ext>
                </a:extLst>
              </a:tr>
              <a:tr h="350960">
                <a:tc>
                  <a:txBody>
                    <a:bodyPr/>
                    <a:lstStyle/>
                    <a:p>
                      <a:pPr algn="ctr"/>
                      <a:r>
                        <a:rPr lang="en-US" sz="1400" u="sng" dirty="0"/>
                        <a:t>?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u="sng" dirty="0"/>
                        <a:t>0000000001b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u="sng" dirty="0"/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98817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650087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36B3F-8AE9-44A8-8ABD-062CF3B7F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Digitale</a:t>
            </a:r>
            <a:r>
              <a:rPr lang="en-US" b="1" dirty="0"/>
              <a:t> </a:t>
            </a:r>
            <a:r>
              <a:rPr lang="en-US" b="1" dirty="0" err="1"/>
              <a:t>Ausgabe</a:t>
            </a:r>
            <a:r>
              <a:rPr lang="en-US" dirty="0"/>
              <a:t>: </a:t>
            </a:r>
            <a:r>
              <a:rPr lang="en-US" i="1" dirty="0" err="1"/>
              <a:t>digitalWrite</a:t>
            </a:r>
            <a:r>
              <a:rPr lang="en-US" dirty="0"/>
              <a:t>(pin, Wert)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6C8010-6B82-42AD-B9A1-DBC8297279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i="1" dirty="0" err="1"/>
              <a:t>digitalWrite</a:t>
            </a:r>
            <a:r>
              <a:rPr lang="en-US" dirty="0"/>
              <a:t>(3, LOW);</a:t>
            </a:r>
          </a:p>
          <a:p>
            <a:pPr lvl="1"/>
            <a:r>
              <a:rPr lang="en-US" dirty="0"/>
              <a:t>Output Pin </a:t>
            </a:r>
            <a:r>
              <a:rPr lang="en-US" dirty="0" err="1"/>
              <a:t>wird</a:t>
            </a:r>
            <a:r>
              <a:rPr lang="en-US" dirty="0"/>
              <a:t> auf 0V </a:t>
            </a:r>
            <a:r>
              <a:rPr lang="en-US" dirty="0" err="1"/>
              <a:t>gesetzt</a:t>
            </a:r>
            <a:endParaRPr lang="en-US" dirty="0"/>
          </a:p>
          <a:p>
            <a:pPr lvl="1"/>
            <a:endParaRPr lang="en-US" dirty="0"/>
          </a:p>
          <a:p>
            <a:r>
              <a:rPr lang="en-US" i="1" dirty="0" err="1"/>
              <a:t>digitalWrite</a:t>
            </a:r>
            <a:r>
              <a:rPr lang="en-US" dirty="0"/>
              <a:t>(3, HIGH);</a:t>
            </a:r>
          </a:p>
          <a:p>
            <a:pPr lvl="1"/>
            <a:r>
              <a:rPr lang="en-US" dirty="0"/>
              <a:t>Output pin </a:t>
            </a:r>
            <a:r>
              <a:rPr lang="en-US" dirty="0" err="1"/>
              <a:t>wird</a:t>
            </a:r>
            <a:r>
              <a:rPr lang="en-US" dirty="0"/>
              <a:t> auf 5V </a:t>
            </a:r>
            <a:r>
              <a:rPr lang="en-US" dirty="0" err="1"/>
              <a:t>gesetzt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04272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C9463E-760A-4C3E-9BB3-C476D55C36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Analoger</a:t>
            </a:r>
            <a:r>
              <a:rPr lang="en-US" dirty="0"/>
              <a:t> Output: </a:t>
            </a:r>
            <a:r>
              <a:rPr lang="en-US" i="1" dirty="0" err="1"/>
              <a:t>analogWrite</a:t>
            </a:r>
            <a:r>
              <a:rPr lang="en-US" dirty="0"/>
              <a:t>(pin, Wert)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A781D2A-6AC9-4105-A697-519FCEDF6C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 err="1"/>
              <a:t>analogWrite</a:t>
            </a:r>
            <a:r>
              <a:rPr lang="en-US" dirty="0"/>
              <a:t>(3, 100);</a:t>
            </a:r>
          </a:p>
          <a:p>
            <a:r>
              <a:rPr lang="en-US" dirty="0" err="1"/>
              <a:t>Funktioniert</a:t>
            </a:r>
            <a:r>
              <a:rPr lang="en-US" dirty="0"/>
              <a:t> </a:t>
            </a:r>
            <a:r>
              <a:rPr lang="en-US" dirty="0" err="1"/>
              <a:t>nur</a:t>
            </a:r>
            <a:r>
              <a:rPr lang="en-US" dirty="0"/>
              <a:t> </a:t>
            </a:r>
            <a:r>
              <a:rPr lang="en-US" dirty="0" err="1"/>
              <a:t>mit</a:t>
            </a:r>
            <a:r>
              <a:rPr lang="en-US" dirty="0"/>
              <a:t> Pins </a:t>
            </a:r>
            <a:r>
              <a:rPr lang="en-US" dirty="0" err="1"/>
              <a:t>mit</a:t>
            </a:r>
            <a:r>
              <a:rPr lang="en-US" dirty="0"/>
              <a:t> dem ~ Symbol</a:t>
            </a:r>
          </a:p>
          <a:p>
            <a:r>
              <a:rPr lang="en-US" dirty="0"/>
              <a:t>Wert </a:t>
            </a:r>
            <a:r>
              <a:rPr lang="en-US" dirty="0" err="1"/>
              <a:t>kann</a:t>
            </a:r>
            <a:r>
              <a:rPr lang="en-US" dirty="0"/>
              <a:t> </a:t>
            </a:r>
            <a:r>
              <a:rPr lang="en-US" dirty="0" err="1"/>
              <a:t>zwischen</a:t>
            </a:r>
            <a:r>
              <a:rPr lang="en-US" dirty="0"/>
              <a:t> 0 und 255 sein</a:t>
            </a:r>
          </a:p>
          <a:p>
            <a:r>
              <a:rPr lang="en-US" dirty="0"/>
              <a:t>0 -&gt; 0V   |   255 -&gt; 5V   |   128 -&gt; ?  (</a:t>
            </a:r>
            <a:r>
              <a:rPr lang="en-US" dirty="0" err="1"/>
              <a:t>Pulsweitenmodulation</a:t>
            </a:r>
            <a:r>
              <a:rPr lang="en-US" dirty="0"/>
              <a:t>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A07AD91-734E-476C-BFA4-2DA56A0080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8619" y="3725839"/>
            <a:ext cx="3325773" cy="2977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2A065561-CC13-46B2-BEA3-0BD0D46EA104}"/>
              </a:ext>
            </a:extLst>
          </p:cNvPr>
          <p:cNvGrpSpPr/>
          <p:nvPr/>
        </p:nvGrpSpPr>
        <p:grpSpPr>
          <a:xfrm>
            <a:off x="6096000" y="3725839"/>
            <a:ext cx="5983738" cy="3000891"/>
            <a:chOff x="838200" y="4613188"/>
            <a:chExt cx="11759304" cy="5190658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DB2972B-2CEC-444E-A63C-BED567DD9E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200" y="4613188"/>
              <a:ext cx="6248400" cy="39735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B889BF1-4A0A-4FF2-99E8-DB8AF1AAF84C}"/>
                </a:ext>
              </a:extLst>
            </p:cNvPr>
            <p:cNvCxnSpPr/>
            <p:nvPr/>
          </p:nvCxnSpPr>
          <p:spPr>
            <a:xfrm>
              <a:off x="2209800" y="5995900"/>
              <a:ext cx="0" cy="3429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6067258-E73B-4D7A-85B4-2A84E7B0119A}"/>
                </a:ext>
              </a:extLst>
            </p:cNvPr>
            <p:cNvCxnSpPr/>
            <p:nvPr/>
          </p:nvCxnSpPr>
          <p:spPr>
            <a:xfrm>
              <a:off x="3352800" y="5995900"/>
              <a:ext cx="0" cy="3429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CC0EA46F-721C-4622-A81A-529E3E887EA7}"/>
                </a:ext>
              </a:extLst>
            </p:cNvPr>
            <p:cNvCxnSpPr/>
            <p:nvPr/>
          </p:nvCxnSpPr>
          <p:spPr>
            <a:xfrm flipH="1">
              <a:off x="3352800" y="9120100"/>
              <a:ext cx="36195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9DD8D4B7-A86B-4D02-BE72-F9720CC7F237}"/>
                </a:ext>
              </a:extLst>
            </p:cNvPr>
            <p:cNvCxnSpPr/>
            <p:nvPr/>
          </p:nvCxnSpPr>
          <p:spPr>
            <a:xfrm>
              <a:off x="1752600" y="9120100"/>
              <a:ext cx="43815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9">
              <a:extLst>
                <a:ext uri="{FF2B5EF4-FFF2-40B4-BE49-F238E27FC236}">
                  <a16:creationId xmlns:a16="http://schemas.microsoft.com/office/drawing/2014/main" id="{FDC396E8-5C3E-449A-B91A-E09B2DD22C5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62398" y="8671841"/>
              <a:ext cx="8635106" cy="11320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Fixed cycle length; constant number of cycles/sec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564747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986949E8-B262-B343-B1E2-6EEE88586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Der I2C Bus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E06CCA13-F8D0-6447-B617-27A0B06668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DE" b="1" dirty="0"/>
              <a:t>I2C-Schnittstelle am ESP32 und </a:t>
            </a:r>
            <a:r>
              <a:rPr lang="de-DE" b="1" dirty="0" err="1"/>
              <a:t>Arduino</a:t>
            </a:r>
            <a:endParaRPr lang="de-DE" b="1" dirty="0"/>
          </a:p>
          <a:p>
            <a:r>
              <a:rPr lang="de-DE" dirty="0"/>
              <a:t>I</a:t>
            </a:r>
            <a:r>
              <a:rPr lang="de-DE" baseline="30000" dirty="0"/>
              <a:t>2</a:t>
            </a:r>
            <a:r>
              <a:rPr lang="de-DE" dirty="0"/>
              <a:t>C ist ein </a:t>
            </a:r>
            <a:r>
              <a:rPr lang="de-DE" b="1" dirty="0"/>
              <a:t>serieller Datenbus</a:t>
            </a:r>
            <a:r>
              <a:rPr lang="de-DE" dirty="0"/>
              <a:t>, über den ein Mikrocontroller mit nur zwei Steuerleitungen mehrere verschiedene Geräte gleichzeitig steuern kann – insbesondere bei Controllern mit nur wenigen I/O-Pins ein großer Vorteil, wenn nicht jedes angeschlossene Gerät (z.B. Sensoren) eigene Anschlüsse belegt. Der Name I</a:t>
            </a:r>
            <a:r>
              <a:rPr lang="de-DE" baseline="30000" dirty="0"/>
              <a:t>2</a:t>
            </a:r>
            <a:r>
              <a:rPr lang="de-DE" dirty="0"/>
              <a:t>C oder IIC steht für </a:t>
            </a:r>
            <a:r>
              <a:rPr lang="de-DE" b="1" i="1" dirty="0"/>
              <a:t>Inter-Integrated Circuit</a:t>
            </a:r>
            <a:r>
              <a:rPr lang="de-DE" dirty="0"/>
              <a:t>, eine andere Bezeichnung ist – wegen der beiden Steuerleitungen – </a:t>
            </a:r>
            <a:r>
              <a:rPr lang="de-DE" b="1" i="1" dirty="0" err="1"/>
              <a:t>Two</a:t>
            </a:r>
            <a:r>
              <a:rPr lang="de-DE" b="1" i="1" dirty="0"/>
              <a:t>-</a:t>
            </a:r>
            <a:r>
              <a:rPr lang="de-DE" b="1" i="1" dirty="0" err="1"/>
              <a:t>Wire</a:t>
            </a:r>
            <a:r>
              <a:rPr lang="de-DE" b="1" i="1" dirty="0"/>
              <a:t>-Interface</a:t>
            </a:r>
            <a:r>
              <a:rPr lang="de-DE" dirty="0"/>
              <a:t> (TWI, Zweidraht-Schnittstelle). </a:t>
            </a:r>
            <a:r>
              <a:rPr lang="de-DE" b="1" dirty="0"/>
              <a:t>Jede Komponente am Bus wird über ihre individuelle Adresse angesprochen</a:t>
            </a:r>
            <a:r>
              <a:rPr lang="de-DE" dirty="0"/>
              <a:t>. Da diese Adresse fest vorgegeben ist, kann man nicht ohne weiteres mehrere gleiche Geräte an einem Bus betreiben.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430761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9E2F2C5-0713-3847-81BA-E8A08E339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Was ist </a:t>
            </a:r>
            <a:r>
              <a:rPr lang="de-DE" dirty="0" err="1"/>
              <a:t>Arduino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AA57E7C-038C-9749-8085-40C584E57F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7785100" cy="4384676"/>
          </a:xfrm>
        </p:spPr>
        <p:txBody>
          <a:bodyPr>
            <a:normAutofit lnSpcReduction="10000"/>
          </a:bodyPr>
          <a:lstStyle/>
          <a:p>
            <a:r>
              <a:rPr lang="de-DE" dirty="0"/>
              <a:t>Open-</a:t>
            </a:r>
            <a:r>
              <a:rPr lang="de-DE" dirty="0" err="1"/>
              <a:t>source</a:t>
            </a:r>
            <a:r>
              <a:rPr lang="de-DE" dirty="0"/>
              <a:t> Elektronik-Plattform – seit ca. 2005</a:t>
            </a:r>
          </a:p>
          <a:p>
            <a:r>
              <a:rPr lang="de-DE" dirty="0"/>
              <a:t>Hardware und Software</a:t>
            </a:r>
          </a:p>
          <a:p>
            <a:pPr lvl="1"/>
            <a:r>
              <a:rPr lang="de-DE" dirty="0"/>
              <a:t>Original </a:t>
            </a:r>
            <a:r>
              <a:rPr lang="de-DE" dirty="0" err="1"/>
              <a:t>Microchip</a:t>
            </a:r>
            <a:r>
              <a:rPr lang="de-DE" dirty="0"/>
              <a:t>/</a:t>
            </a:r>
            <a:r>
              <a:rPr lang="de-DE" dirty="0" err="1"/>
              <a:t>Atmel</a:t>
            </a:r>
            <a:r>
              <a:rPr lang="de-DE" dirty="0"/>
              <a:t> AVR </a:t>
            </a:r>
            <a:r>
              <a:rPr lang="de-DE" dirty="0" err="1"/>
              <a:t>boards</a:t>
            </a:r>
            <a:r>
              <a:rPr lang="de-DE" dirty="0"/>
              <a:t> (8-bit, 16 </a:t>
            </a:r>
            <a:r>
              <a:rPr lang="de-DE" dirty="0" err="1"/>
              <a:t>Mhz</a:t>
            </a:r>
            <a:r>
              <a:rPr lang="de-DE" dirty="0"/>
              <a:t>)</a:t>
            </a:r>
          </a:p>
          <a:p>
            <a:r>
              <a:rPr lang="de-DE" dirty="0" err="1"/>
              <a:t>Arduino</a:t>
            </a:r>
            <a:r>
              <a:rPr lang="de-DE" dirty="0"/>
              <a:t> </a:t>
            </a:r>
            <a:r>
              <a:rPr lang="de-DE" dirty="0" err="1"/>
              <a:t>boards</a:t>
            </a:r>
            <a:r>
              <a:rPr lang="de-DE" dirty="0"/>
              <a:t>: </a:t>
            </a:r>
          </a:p>
          <a:p>
            <a:pPr lvl="1"/>
            <a:r>
              <a:rPr lang="de-DE" dirty="0"/>
              <a:t>Lesen Input (Sensor, Knopf, Temperaturfühler)</a:t>
            </a:r>
          </a:p>
          <a:p>
            <a:pPr lvl="1"/>
            <a:r>
              <a:rPr lang="de-DE" dirty="0"/>
              <a:t>Erzeugen Output (Motor ansteuern, LED leuchten, Wert ins </a:t>
            </a:r>
            <a:r>
              <a:rPr lang="de-DE" dirty="0" err="1"/>
              <a:t>internet</a:t>
            </a:r>
            <a:r>
              <a:rPr lang="de-DE" dirty="0"/>
              <a:t> hochladen</a:t>
            </a:r>
          </a:p>
          <a:p>
            <a:pPr lvl="1"/>
            <a:r>
              <a:rPr lang="de-DE" dirty="0"/>
              <a:t>Werden von einem Programm (</a:t>
            </a:r>
            <a:r>
              <a:rPr lang="de-DE" dirty="0" err="1"/>
              <a:t>Aduino</a:t>
            </a:r>
            <a:r>
              <a:rPr lang="de-DE" dirty="0"/>
              <a:t> Sprache) gesteuert welches mit einer </a:t>
            </a:r>
            <a:r>
              <a:rPr lang="de-DE" dirty="0" err="1"/>
              <a:t>Arduino</a:t>
            </a:r>
            <a:r>
              <a:rPr lang="de-DE" dirty="0"/>
              <a:t> IDE (Entwicklungsumgebung) erstellt wird.</a:t>
            </a:r>
          </a:p>
          <a:p>
            <a:pPr lvl="1"/>
            <a:r>
              <a:rPr lang="de-DE" dirty="0">
                <a:hlinkClick r:id="rId3"/>
              </a:rPr>
              <a:t>https://</a:t>
            </a:r>
            <a:r>
              <a:rPr lang="de-DE" dirty="0" err="1">
                <a:hlinkClick r:id="rId3"/>
              </a:rPr>
              <a:t>en.wikipedia.org</a:t>
            </a:r>
            <a:r>
              <a:rPr lang="de-DE" dirty="0">
                <a:hlinkClick r:id="rId3"/>
              </a:rPr>
              <a:t>/</a:t>
            </a:r>
            <a:r>
              <a:rPr lang="de-DE" dirty="0" err="1">
                <a:hlinkClick r:id="rId3"/>
              </a:rPr>
              <a:t>wiki</a:t>
            </a:r>
            <a:r>
              <a:rPr lang="de-DE" dirty="0">
                <a:hlinkClick r:id="rId3"/>
              </a:rPr>
              <a:t>/</a:t>
            </a:r>
            <a:r>
              <a:rPr lang="de-DE" dirty="0" err="1">
                <a:hlinkClick r:id="rId3"/>
              </a:rPr>
              <a:t>List_of_Arduino_boards_and_compatible_systems</a:t>
            </a:r>
            <a:endParaRPr lang="de-DE" dirty="0"/>
          </a:p>
        </p:txBody>
      </p:sp>
      <p:pic>
        <p:nvPicPr>
          <p:cNvPr id="4" name="Content Placeholder 14">
            <a:extLst>
              <a:ext uri="{FF2B5EF4-FFF2-40B4-BE49-F238E27FC236}">
                <a16:creationId xmlns:a16="http://schemas.microsoft.com/office/drawing/2014/main" id="{2C89C943-791F-2C48-BAAD-1B55B7B991D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3300" y="3884509"/>
            <a:ext cx="3235325" cy="3235325"/>
          </a:xfrm>
          <a:prstGeom prst="rect">
            <a:avLst/>
          </a:prstGeom>
        </p:spPr>
      </p:pic>
      <p:pic>
        <p:nvPicPr>
          <p:cNvPr id="5" name="Picture 7">
            <a:extLst>
              <a:ext uri="{FF2B5EF4-FFF2-40B4-BE49-F238E27FC236}">
                <a16:creationId xmlns:a16="http://schemas.microsoft.com/office/drawing/2014/main" id="{4F4DE750-5E1A-284B-BFA4-6ED90F89488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6325" y="135792"/>
            <a:ext cx="3233890" cy="3945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6736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0DBAF71-7D2C-8F42-93C7-37DE417CF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Arduino</a:t>
            </a:r>
            <a:r>
              <a:rPr lang="de-DE" dirty="0"/>
              <a:t> </a:t>
            </a:r>
            <a:r>
              <a:rPr lang="de-DE" dirty="0" err="1"/>
              <a:t>Sensorkit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EE668B4-F090-D84E-B205-DDEBA7562D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Hat Bibliotheken für die am I2C Bus angeschlossenen Komponenten</a:t>
            </a:r>
          </a:p>
          <a:p>
            <a:pPr lvl="1"/>
            <a:r>
              <a:rPr lang="de-DE" dirty="0"/>
              <a:t>Environment: Temperatur Luftfeuchtigkeit (alter DHT11 im </a:t>
            </a:r>
            <a:r>
              <a:rPr lang="de-DE" dirty="0" err="1"/>
              <a:t>Seeed</a:t>
            </a:r>
            <a:r>
              <a:rPr lang="de-DE" dirty="0"/>
              <a:t> Grove </a:t>
            </a:r>
            <a:r>
              <a:rPr lang="de-DE" dirty="0" err="1"/>
              <a:t>kit</a:t>
            </a:r>
            <a:r>
              <a:rPr lang="de-DE" dirty="0"/>
              <a:t>)</a:t>
            </a:r>
          </a:p>
          <a:p>
            <a:pPr lvl="1"/>
            <a:r>
              <a:rPr lang="de-DE" dirty="0"/>
              <a:t>DHT20 / DHT: Luftfeuchtigkeit, Temperatur Sensor DHT20 (im aktuellen Kit)</a:t>
            </a:r>
          </a:p>
          <a:p>
            <a:pPr lvl="1"/>
            <a:r>
              <a:rPr lang="de-DE" dirty="0" err="1"/>
              <a:t>Pressure</a:t>
            </a:r>
            <a:r>
              <a:rPr lang="de-DE" dirty="0"/>
              <a:t>: BMP280 Sensor Luftdruck, Temperatur, Höhe über NN</a:t>
            </a:r>
          </a:p>
          <a:p>
            <a:pPr lvl="1"/>
            <a:r>
              <a:rPr lang="de-DE" dirty="0" err="1"/>
              <a:t>Accelerometer</a:t>
            </a:r>
            <a:r>
              <a:rPr lang="de-DE" dirty="0"/>
              <a:t>: LIS3DHTR 3-Achsen Beschleunigungssensor</a:t>
            </a:r>
          </a:p>
          <a:p>
            <a:pPr lvl="1"/>
            <a:r>
              <a:rPr lang="de-DE" dirty="0" err="1"/>
              <a:t>Oled</a:t>
            </a:r>
            <a:r>
              <a:rPr lang="de-DE" dirty="0"/>
              <a:t>: U8x8lib für OLED </a:t>
            </a:r>
            <a:r>
              <a:rPr lang="de-DE" dirty="0" err="1"/>
              <a:t>display</a:t>
            </a:r>
            <a:r>
              <a:rPr lang="de-D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21500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7A8937-4543-4727-BBC0-A58CFA398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Arduino </a:t>
            </a:r>
            <a:r>
              <a:rPr lang="en-US" dirty="0" err="1"/>
              <a:t>Sprache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E2C5DD-93B9-4322-BC57-2C2C102B47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Ist</a:t>
            </a:r>
            <a:r>
              <a:rPr lang="en-US" dirty="0"/>
              <a:t> C/C++ </a:t>
            </a:r>
            <a:r>
              <a:rPr lang="en-US" dirty="0" err="1"/>
              <a:t>Sprache</a:t>
            </a:r>
            <a:r>
              <a:rPr lang="en-US" dirty="0"/>
              <a:t> </a:t>
            </a:r>
            <a:r>
              <a:rPr lang="en-US" dirty="0" err="1"/>
              <a:t>mit</a:t>
            </a:r>
            <a:r>
              <a:rPr lang="en-US" dirty="0"/>
              <a:t> </a:t>
            </a:r>
            <a:r>
              <a:rPr lang="en-US" dirty="0" err="1"/>
              <a:t>Zusatzfunktionen</a:t>
            </a:r>
            <a:r>
              <a:rPr lang="en-US" dirty="0"/>
              <a:t> und </a:t>
            </a:r>
            <a:r>
              <a:rPr lang="en-US" dirty="0" err="1"/>
              <a:t>Konstanten</a:t>
            </a:r>
            <a:r>
              <a:rPr lang="en-US" dirty="0"/>
              <a:t> die </a:t>
            </a:r>
            <a:r>
              <a:rPr lang="en-US" dirty="0" err="1"/>
              <a:t>vorbereitet</a:t>
            </a:r>
            <a:r>
              <a:rPr lang="en-US" dirty="0"/>
              <a:t> </a:t>
            </a:r>
            <a:r>
              <a:rPr lang="en-US" dirty="0" err="1"/>
              <a:t>sind</a:t>
            </a:r>
            <a:r>
              <a:rPr lang="en-US" dirty="0"/>
              <a:t> um </a:t>
            </a:r>
            <a:r>
              <a:rPr lang="en-US" dirty="0" err="1"/>
              <a:t>mit</a:t>
            </a:r>
            <a:r>
              <a:rPr lang="en-US" dirty="0"/>
              <a:t>  dem Arduino Board </a:t>
            </a:r>
            <a:r>
              <a:rPr lang="en-US" dirty="0" err="1"/>
              <a:t>zu</a:t>
            </a:r>
            <a:r>
              <a:rPr lang="en-US" dirty="0"/>
              <a:t> </a:t>
            </a:r>
            <a:r>
              <a:rPr lang="en-US" dirty="0" err="1"/>
              <a:t>sprechen</a:t>
            </a:r>
            <a:endParaRPr lang="en-US" dirty="0">
              <a:hlinkClick r:id="rId2"/>
            </a:endParaRPr>
          </a:p>
          <a:p>
            <a:r>
              <a:rPr lang="en-US" dirty="0">
                <a:hlinkClick r:id="rId2"/>
              </a:rPr>
              <a:t>Referenz</a:t>
            </a:r>
            <a:endParaRPr lang="en-US" dirty="0"/>
          </a:p>
          <a:p>
            <a:r>
              <a:rPr lang="en-US" dirty="0">
                <a:hlinkClick r:id="rId3"/>
              </a:rPr>
              <a:t>Open source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0846D6-D077-4B6A-9179-C6EBD4F66E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7486" y="2784249"/>
            <a:ext cx="3338689" cy="4073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2116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B65433F-ED0B-A446-96D7-A547887C97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/>
              <a:t>Struktur eines jeden </a:t>
            </a:r>
            <a:r>
              <a:rPr lang="de-DE" b="1" dirty="0" err="1"/>
              <a:t>Arduino</a:t>
            </a:r>
            <a:r>
              <a:rPr lang="de-DE" b="1" dirty="0"/>
              <a:t> Programms/Sketch das wir schreiben:</a:t>
            </a: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43F3561A-625D-2543-90A9-FCD87EC75F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124341"/>
            <a:ext cx="10515600" cy="3753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9952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B65433F-ED0B-A446-96D7-A547887C97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104499"/>
            <a:ext cx="11216268" cy="1325563"/>
          </a:xfrm>
        </p:spPr>
        <p:txBody>
          <a:bodyPr>
            <a:normAutofit fontScale="90000"/>
          </a:bodyPr>
          <a:lstStyle/>
          <a:p>
            <a:r>
              <a:rPr lang="de-DE" b="1" dirty="0"/>
              <a:t>Was macht die </a:t>
            </a:r>
            <a:r>
              <a:rPr lang="de-DE" b="1" dirty="0" err="1"/>
              <a:t>Arduino</a:t>
            </a:r>
            <a:r>
              <a:rPr lang="de-DE" b="1" dirty="0"/>
              <a:t> Plattform:</a:t>
            </a:r>
            <a:br>
              <a:rPr lang="de-DE" b="1" dirty="0"/>
            </a:br>
            <a:r>
              <a:rPr lang="de-DE" sz="2700" dirty="0">
                <a:hlinkClick r:id="rId3"/>
              </a:rPr>
              <a:t>https://github.com/arduino/ArduinoCore-avr/</a:t>
            </a:r>
            <a:r>
              <a:rPr lang="de-DE" sz="2700" dirty="0" err="1">
                <a:hlinkClick r:id="rId3"/>
              </a:rPr>
              <a:t>blob</a:t>
            </a:r>
            <a:r>
              <a:rPr lang="de-DE" sz="2700" dirty="0">
                <a:hlinkClick r:id="rId3"/>
              </a:rPr>
              <a:t>/</a:t>
            </a:r>
            <a:r>
              <a:rPr lang="de-DE" sz="2700" dirty="0" err="1">
                <a:hlinkClick r:id="rId3"/>
              </a:rPr>
              <a:t>master</a:t>
            </a:r>
            <a:r>
              <a:rPr lang="de-DE" sz="2700" dirty="0">
                <a:hlinkClick r:id="rId3"/>
              </a:rPr>
              <a:t>/</a:t>
            </a:r>
            <a:r>
              <a:rPr lang="de-DE" sz="2700" dirty="0" err="1">
                <a:hlinkClick r:id="rId3"/>
              </a:rPr>
              <a:t>cores</a:t>
            </a:r>
            <a:r>
              <a:rPr lang="de-DE" sz="2700" dirty="0">
                <a:hlinkClick r:id="rId3"/>
              </a:rPr>
              <a:t>/</a:t>
            </a:r>
            <a:r>
              <a:rPr lang="de-DE" sz="2700" dirty="0" err="1">
                <a:hlinkClick r:id="rId3"/>
              </a:rPr>
              <a:t>arduino</a:t>
            </a:r>
            <a:r>
              <a:rPr lang="de-DE" sz="2700" dirty="0">
                <a:hlinkClick r:id="rId3"/>
              </a:rPr>
              <a:t>/</a:t>
            </a:r>
            <a:r>
              <a:rPr lang="de-DE" sz="2700" dirty="0" err="1">
                <a:hlinkClick r:id="rId3"/>
              </a:rPr>
              <a:t>main.cpp</a:t>
            </a:r>
            <a:br>
              <a:rPr lang="de-DE" dirty="0"/>
            </a:br>
            <a:endParaRPr lang="de-DE" b="1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44B7FF0-50CD-F444-BBE6-CE889A1E73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3029" y="1249087"/>
            <a:ext cx="8549409" cy="5504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244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>
            <a:extLst>
              <a:ext uri="{FF2B5EF4-FFF2-40B4-BE49-F238E27FC236}">
                <a16:creationId xmlns:a16="http://schemas.microsoft.com/office/drawing/2014/main" id="{DAFC481D-F578-B04F-8B4D-AAB224F431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6438" y="0"/>
            <a:ext cx="82391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569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0C18B5-687C-024B-98F1-795459A1AE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686" y="0"/>
            <a:ext cx="10515600" cy="1325563"/>
          </a:xfrm>
        </p:spPr>
        <p:txBody>
          <a:bodyPr/>
          <a:lstStyle/>
          <a:p>
            <a:r>
              <a:rPr lang="de-DE" dirty="0"/>
              <a:t>So funktioniert ein </a:t>
            </a:r>
            <a:r>
              <a:rPr lang="de-DE" dirty="0" err="1"/>
              <a:t>Breadboard</a:t>
            </a:r>
            <a:r>
              <a:rPr lang="de-DE" dirty="0"/>
              <a:t> / Steckbrett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A31C8235-44EB-FF44-9E8E-C31173243D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1927" y="885808"/>
            <a:ext cx="9825482" cy="5972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6501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936CD-7D3C-B341-9FFC-2AF7C2C29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1355580"/>
          </a:xfrm>
        </p:spPr>
        <p:txBody>
          <a:bodyPr/>
          <a:lstStyle/>
          <a:p>
            <a:r>
              <a:rPr lang="de-DE" dirty="0"/>
              <a:t>Attribution und Quellen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EF89A04-C556-384F-8F4C-62B2495131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3158837"/>
            <a:ext cx="10515600" cy="2930814"/>
          </a:xfrm>
        </p:spPr>
        <p:txBody>
          <a:bodyPr>
            <a:normAutofit fontScale="70000" lnSpcReduction="20000"/>
          </a:bodyPr>
          <a:lstStyle/>
          <a:p>
            <a:r>
              <a:rPr lang="de-DE" dirty="0"/>
              <a:t>Diese Folien wurden von Peter </a:t>
            </a:r>
            <a:r>
              <a:rPr lang="de-DE" dirty="0" err="1"/>
              <a:t>Bendel</a:t>
            </a:r>
            <a:r>
              <a:rPr lang="de-DE" dirty="0"/>
              <a:t> erstellt.</a:t>
            </a:r>
          </a:p>
          <a:p>
            <a:r>
              <a:rPr lang="de-DE" dirty="0"/>
              <a:t>Für eigene Inhalte gilt die </a:t>
            </a:r>
            <a:r>
              <a:rPr lang="de-DE" b="1" dirty="0"/>
              <a:t>Attribution-</a:t>
            </a:r>
            <a:r>
              <a:rPr lang="de-DE" b="1" dirty="0" err="1"/>
              <a:t>ShareAlike</a:t>
            </a:r>
            <a:r>
              <a:rPr lang="de-DE" b="1" dirty="0"/>
              <a:t> 3.0 </a:t>
            </a:r>
            <a:r>
              <a:rPr lang="de-DE" b="1" dirty="0" err="1"/>
              <a:t>Unported</a:t>
            </a:r>
            <a:endParaRPr lang="de-DE" b="1" dirty="0"/>
          </a:p>
          <a:p>
            <a:r>
              <a:rPr lang="de-DE" dirty="0"/>
              <a:t> Lizenz, </a:t>
            </a:r>
            <a:r>
              <a:rPr lang="de-DE" dirty="0">
                <a:hlinkClick r:id="rId2"/>
              </a:rPr>
              <a:t>https://creativecommons.org/licenses/by-sa/3.0/</a:t>
            </a:r>
            <a:endParaRPr lang="de-DE" dirty="0"/>
          </a:p>
          <a:p>
            <a:endParaRPr lang="de-DE" dirty="0"/>
          </a:p>
          <a:p>
            <a:r>
              <a:rPr lang="de-DE" dirty="0"/>
              <a:t>Ich habe folgende Quellen verwendet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>
                <a:hlinkClick r:id="rId3"/>
              </a:rPr>
              <a:t>http://mae2.eng.uci.edu/~dreinken/MAE106/static/docs/Lecture_4_2019_Arduino.pptx</a:t>
            </a:r>
            <a:r>
              <a:rPr lang="de-DE" dirty="0"/>
              <a:t> von mir übersetzt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>
                <a:hlinkClick r:id="rId4"/>
              </a:rPr>
              <a:t>https://docs.arduino.cc/hardware/uno-rev3</a:t>
            </a: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>
                <a:hlinkClick r:id="rId5"/>
              </a:rPr>
              <a:t>https://starthardware.org/man_uploads/Kurzworkshop-Arduino.pdf</a:t>
            </a: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https://</a:t>
            </a:r>
            <a:r>
              <a:rPr lang="de-DE" dirty="0" err="1"/>
              <a:t>www.instructables.com</a:t>
            </a:r>
            <a:r>
              <a:rPr lang="de-DE" dirty="0"/>
              <a:t>/Multiple-LEDs-</a:t>
            </a:r>
            <a:r>
              <a:rPr lang="de-DE" dirty="0" err="1"/>
              <a:t>Breadboards</a:t>
            </a:r>
            <a:r>
              <a:rPr lang="de-DE" dirty="0"/>
              <a:t>-</a:t>
            </a:r>
            <a:r>
              <a:rPr lang="de-DE" dirty="0" err="1"/>
              <a:t>With</a:t>
            </a:r>
            <a:r>
              <a:rPr lang="de-DE" dirty="0"/>
              <a:t>-</a:t>
            </a:r>
            <a:r>
              <a:rPr lang="de-DE" dirty="0" err="1"/>
              <a:t>Arduino</a:t>
            </a:r>
            <a:r>
              <a:rPr lang="de-DE" dirty="0"/>
              <a:t>-in-</a:t>
            </a:r>
            <a:r>
              <a:rPr lang="de-DE" dirty="0" err="1"/>
              <a:t>Tinkerca</a:t>
            </a:r>
            <a:r>
              <a:rPr lang="de-DE" dirty="0"/>
              <a:t>/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>
              <a:hlinkClick r:id="rId6"/>
            </a:endParaRPr>
          </a:p>
          <a:p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031163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174AD89-6C3F-F148-8AAD-1053D20A8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Warum sind </a:t>
            </a:r>
            <a:r>
              <a:rPr lang="de-DE" dirty="0" err="1"/>
              <a:t>Arduinos</a:t>
            </a:r>
            <a:r>
              <a:rPr lang="de-DE" dirty="0"/>
              <a:t> so populär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1B61835-3DA1-F74D-8E21-7FEBF7B463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 fontScale="92500"/>
          </a:bodyPr>
          <a:lstStyle/>
          <a:p>
            <a:r>
              <a:rPr lang="de-DE" dirty="0"/>
              <a:t>Leicht zu benutzen und gut unterstützt</a:t>
            </a:r>
          </a:p>
          <a:p>
            <a:r>
              <a:rPr lang="de-DE" dirty="0"/>
              <a:t>Billig (10-100 €)</a:t>
            </a:r>
          </a:p>
          <a:p>
            <a:r>
              <a:rPr lang="de-DE" dirty="0"/>
              <a:t>Keine zusätzliche Hardware zum Programmieren notwendig (</a:t>
            </a:r>
            <a:r>
              <a:rPr lang="de-DE" dirty="0" err="1"/>
              <a:t>ausser</a:t>
            </a:r>
            <a:r>
              <a:rPr lang="de-DE" dirty="0"/>
              <a:t> USB-Kabel und PC/Laptop)</a:t>
            </a:r>
          </a:p>
          <a:p>
            <a:r>
              <a:rPr lang="de-DE" dirty="0"/>
              <a:t>Allumfassende, kostenlose Software-Bibliotheken für „</a:t>
            </a:r>
            <a:r>
              <a:rPr lang="de-DE" dirty="0" err="1"/>
              <a:t>Arduino</a:t>
            </a:r>
            <a:r>
              <a:rPr lang="de-DE" dirty="0"/>
              <a:t> </a:t>
            </a:r>
            <a:r>
              <a:rPr lang="de-DE" dirty="0" err="1"/>
              <a:t>family</a:t>
            </a:r>
            <a:r>
              <a:rPr lang="de-DE" dirty="0"/>
              <a:t>“ und Peripherie (Shields)</a:t>
            </a:r>
          </a:p>
          <a:p>
            <a:r>
              <a:rPr lang="de-DE" dirty="0"/>
              <a:t>Open </a:t>
            </a:r>
            <a:r>
              <a:rPr lang="de-DE" dirty="0" err="1"/>
              <a:t>source</a:t>
            </a:r>
            <a:r>
              <a:rPr lang="de-DE" dirty="0"/>
              <a:t> (inklusive Hardware design)</a:t>
            </a:r>
          </a:p>
          <a:p>
            <a:r>
              <a:rPr lang="de-DE" dirty="0"/>
              <a:t>Sehr viel online Dokumentation frei verfügbar</a:t>
            </a:r>
          </a:p>
          <a:p>
            <a:r>
              <a:rPr lang="de-DE" dirty="0"/>
              <a:t>Sehr viele Beispielprojekte</a:t>
            </a:r>
          </a:p>
          <a:p>
            <a:r>
              <a:rPr lang="de-DE" dirty="0"/>
              <a:t>Sehr viele Ein- und Ausgabegeräte (Shields) billig und kompatibel verfügbar</a:t>
            </a:r>
          </a:p>
        </p:txBody>
      </p:sp>
    </p:spTree>
    <p:extLst>
      <p:ext uri="{BB962C8B-B14F-4D97-AF65-F5344CB8AC3E}">
        <p14:creationId xmlns:p14="http://schemas.microsoft.com/office/powerpoint/2010/main" val="32792034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3A5DBC4-B2EC-DF4B-A445-F20CA3D1B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4674"/>
            <a:ext cx="10515600" cy="1325563"/>
          </a:xfrm>
        </p:spPr>
        <p:txBody>
          <a:bodyPr/>
          <a:lstStyle/>
          <a:p>
            <a:r>
              <a:rPr lang="de-DE" dirty="0"/>
              <a:t>Alternativen – </a:t>
            </a:r>
            <a:r>
              <a:rPr lang="de-DE" sz="3600" dirty="0" err="1"/>
              <a:t>Raspberry</a:t>
            </a:r>
            <a:r>
              <a:rPr lang="de-DE" sz="3600" dirty="0"/>
              <a:t> (verbreitet seit ca. 2012)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C1548C4-2804-2447-AB49-5895C1C8AD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5731"/>
            <a:ext cx="10515600" cy="4351338"/>
          </a:xfrm>
        </p:spPr>
        <p:txBody>
          <a:bodyPr/>
          <a:lstStyle/>
          <a:p>
            <a:r>
              <a:rPr lang="de-DE" dirty="0" err="1"/>
              <a:t>Raspberry</a:t>
            </a:r>
            <a:r>
              <a:rPr lang="de-DE" dirty="0"/>
              <a:t> Pi Plattform </a:t>
            </a:r>
            <a:r>
              <a:rPr lang="de-DE" dirty="0">
                <a:hlinkClick r:id="rId3"/>
              </a:rPr>
              <a:t>https://de.wikipedia.org/wiki/Raspberry_Pi</a:t>
            </a:r>
            <a:endParaRPr lang="de-DE" dirty="0"/>
          </a:p>
          <a:p>
            <a:r>
              <a:rPr lang="de-DE" dirty="0">
                <a:hlinkClick r:id="rId4"/>
              </a:rPr>
              <a:t>https://www.raspberrypi.org</a:t>
            </a:r>
            <a:endParaRPr lang="de-DE" dirty="0"/>
          </a:p>
          <a:p>
            <a:r>
              <a:rPr lang="de-DE" dirty="0"/>
              <a:t>Unterstützt Linux und „alle“ Programmiersprachen inkl. Python</a:t>
            </a: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5AAB8CD9-D7FB-FA47-ADF2-42FC7D85D6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904" y="3208892"/>
            <a:ext cx="6748503" cy="3956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1392EFBA-9B25-F84D-AAED-B99D7FAD5B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7845" y="3581400"/>
            <a:ext cx="2159000" cy="273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13591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3A5DBC4-B2EC-DF4B-A445-F20CA3D1B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Alternativen – </a:t>
            </a:r>
            <a:r>
              <a:rPr lang="de-DE" sz="3200" dirty="0" err="1"/>
              <a:t>Espressif</a:t>
            </a:r>
            <a:r>
              <a:rPr lang="de-DE" sz="3200" dirty="0"/>
              <a:t> ESP32 (verbreitet seit ca. 2016)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C1548C4-2804-2447-AB49-5895C1C8AD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3123"/>
            <a:ext cx="10515600" cy="4673840"/>
          </a:xfrm>
        </p:spPr>
        <p:txBody>
          <a:bodyPr/>
          <a:lstStyle/>
          <a:p>
            <a:r>
              <a:rPr lang="de-DE" dirty="0">
                <a:hlinkClick r:id="rId3"/>
              </a:rPr>
              <a:t>https://</a:t>
            </a:r>
            <a:r>
              <a:rPr lang="de-DE" dirty="0" err="1">
                <a:hlinkClick r:id="rId3"/>
              </a:rPr>
              <a:t>en.wikipedia.org</a:t>
            </a:r>
            <a:r>
              <a:rPr lang="de-DE" dirty="0">
                <a:hlinkClick r:id="rId3"/>
              </a:rPr>
              <a:t>/</a:t>
            </a:r>
            <a:r>
              <a:rPr lang="de-DE" dirty="0" err="1">
                <a:hlinkClick r:id="rId3"/>
              </a:rPr>
              <a:t>wiki</a:t>
            </a:r>
            <a:r>
              <a:rPr lang="de-DE" dirty="0">
                <a:hlinkClick r:id="rId3"/>
              </a:rPr>
              <a:t>/ESP32</a:t>
            </a:r>
            <a:endParaRPr lang="de-DE" dirty="0"/>
          </a:p>
          <a:p>
            <a:r>
              <a:rPr lang="de-DE" dirty="0"/>
              <a:t>Nicht open </a:t>
            </a:r>
            <a:r>
              <a:rPr lang="de-DE" dirty="0" err="1"/>
              <a:t>source</a:t>
            </a:r>
            <a:r>
              <a:rPr lang="de-DE" dirty="0"/>
              <a:t> – Produkt der Firma </a:t>
            </a:r>
            <a:r>
              <a:rPr lang="de-DE" dirty="0" err="1"/>
              <a:t>Espressif</a:t>
            </a:r>
            <a:r>
              <a:rPr lang="de-DE" dirty="0"/>
              <a:t> (Shanghai)</a:t>
            </a:r>
          </a:p>
          <a:p>
            <a:r>
              <a:rPr lang="de-DE" dirty="0"/>
              <a:t>Open </a:t>
            </a:r>
            <a:r>
              <a:rPr lang="de-DE" dirty="0" err="1"/>
              <a:t>source</a:t>
            </a:r>
            <a:r>
              <a:rPr lang="de-DE" dirty="0"/>
              <a:t> SDK kompatibel mit </a:t>
            </a:r>
            <a:r>
              <a:rPr lang="de-DE" dirty="0" err="1"/>
              <a:t>Arduino</a:t>
            </a:r>
            <a:r>
              <a:rPr lang="de-DE" dirty="0"/>
              <a:t> IDE </a:t>
            </a:r>
            <a:r>
              <a:rPr lang="de-DE" dirty="0">
                <a:hlinkClick r:id="rId4"/>
              </a:rPr>
              <a:t>Programming the ESP32 with Arduino Code • Wolles Elektronikkiste</a:t>
            </a:r>
            <a:endParaRPr lang="de-DE" dirty="0"/>
          </a:p>
          <a:p>
            <a:r>
              <a:rPr lang="de-DE" dirty="0"/>
              <a:t>Unterstützt </a:t>
            </a:r>
            <a:r>
              <a:rPr lang="de-DE" dirty="0" err="1"/>
              <a:t>MicroPython</a:t>
            </a:r>
            <a:endParaRPr lang="de-DE" dirty="0"/>
          </a:p>
          <a:p>
            <a:r>
              <a:rPr lang="de-DE" dirty="0"/>
              <a:t>Low-power: ESP8286</a:t>
            </a:r>
          </a:p>
          <a:p>
            <a:endParaRPr lang="de-DE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747674E-34AF-1E44-BA62-268D1E7AE2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3321" y="3331739"/>
            <a:ext cx="7264400" cy="3526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69431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C6506DB-CA18-F442-AEBB-C545A41D91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Programmierung VOR Computern</a:t>
            </a:r>
          </a:p>
        </p:txBody>
      </p:sp>
      <p:pic>
        <p:nvPicPr>
          <p:cNvPr id="5" name="Grafik 4" descr="Ein Bild, das drinnen enthält.&#10;&#10;Automatisch generierte Beschreibung">
            <a:extLst>
              <a:ext uri="{FF2B5EF4-FFF2-40B4-BE49-F238E27FC236}">
                <a16:creationId xmlns:a16="http://schemas.microsoft.com/office/drawing/2014/main" id="{FF1BEBBF-A2A1-3542-82FE-E7C4BAEDD0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3804" y="1983178"/>
            <a:ext cx="5775001" cy="4874821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C67DB559-2648-7947-9248-75381F917E14}"/>
              </a:ext>
            </a:extLst>
          </p:cNvPr>
          <p:cNvSpPr txBox="1"/>
          <p:nvPr/>
        </p:nvSpPr>
        <p:spPr>
          <a:xfrm>
            <a:off x="8427207" y="3255884"/>
            <a:ext cx="22130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Elektromechanische Steuerung vor Mikrokontroller</a:t>
            </a:r>
          </a:p>
        </p:txBody>
      </p:sp>
    </p:spTree>
    <p:extLst>
      <p:ext uri="{BB962C8B-B14F-4D97-AF65-F5344CB8AC3E}">
        <p14:creationId xmlns:p14="http://schemas.microsoft.com/office/powerpoint/2010/main" val="10950335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93AFD304-6B11-784A-A98F-1D32D72DA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Was ist ein Mikrokontroller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B4E81D22-BB0B-DA44-A2D5-9A488F0ACB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>
                <a:hlinkClick r:id="rId2"/>
              </a:rPr>
              <a:t>https://de.wikipedia.org/wiki/Mikrocontroller</a:t>
            </a:r>
            <a:endParaRPr lang="de-DE" dirty="0"/>
          </a:p>
          <a:p>
            <a:r>
              <a:rPr lang="de-DE" dirty="0"/>
              <a:t>Ein Mikrocontroller ist ein Ein-Chip-Computersystem … die einen </a:t>
            </a:r>
            <a:r>
              <a:rPr lang="de-DE" dirty="0">
                <a:hlinkClick r:id="rId3" tooltip="Prozessor"/>
              </a:rPr>
              <a:t>Prozessor</a:t>
            </a:r>
            <a:r>
              <a:rPr lang="de-DE" dirty="0"/>
              <a:t> und zugleich auch </a:t>
            </a:r>
            <a:r>
              <a:rPr lang="de-DE" dirty="0">
                <a:hlinkClick r:id="rId4" tooltip="Peripherie"/>
              </a:rPr>
              <a:t>Peripheriefunktionen</a:t>
            </a:r>
            <a:r>
              <a:rPr lang="de-DE" dirty="0"/>
              <a:t> enthalten</a:t>
            </a:r>
          </a:p>
          <a:p>
            <a:r>
              <a:rPr lang="de-DE" dirty="0"/>
              <a:t>Der Mikrocontroller tritt in Gestalt von eingebetteten Systemen im Alltag oft unbemerkt in technischen Gebrauchsartikeln auf, zum Beispiel in Waschmaschinen, … Unterhaltungselektronik, … Kraftfahrzeugen</a:t>
            </a:r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D3343CD3-72E1-524A-9C16-3E5E5F83D5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8352" y="4693352"/>
            <a:ext cx="3424877" cy="2028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93457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43366-B275-4FA3-A282-EDE71740C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Beispiel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82ADB5-A4F9-4964-9082-75C7260BDE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228750" cy="4351338"/>
          </a:xfrm>
        </p:spPr>
        <p:txBody>
          <a:bodyPr/>
          <a:lstStyle/>
          <a:p>
            <a:r>
              <a:rPr lang="en-US" dirty="0"/>
              <a:t>Potentiometer: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BD5716-1F5E-425A-A25E-2CC06D6F0F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154560"/>
            <a:ext cx="3852740" cy="2164060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9986720-3D99-42D5-BA44-AAA7545DBCA1}"/>
              </a:ext>
            </a:extLst>
          </p:cNvPr>
          <p:cNvSpPr txBox="1">
            <a:spLocks/>
          </p:cNvSpPr>
          <p:nvPr/>
        </p:nvSpPr>
        <p:spPr>
          <a:xfrm>
            <a:off x="5580712" y="1825625"/>
            <a:ext cx="422875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Servomotor: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Arduino: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#include &lt;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Servo.h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&gt;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Servo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myservo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;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void setup()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{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myservo.attach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(9);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}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3FA7A01-2777-4501-A7C4-7ED0FD0283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5087" y="3905391"/>
            <a:ext cx="4128911" cy="282645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8C423D0-1699-4158-BD5B-55A625C7374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0924" y="2429450"/>
            <a:ext cx="1569471" cy="104631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2345D8A-C487-400D-A5F4-FC1A9123F46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6167" y="2361711"/>
            <a:ext cx="1437316" cy="1181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4278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43366-B275-4FA3-A282-EDE71740C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Beispiel</a:t>
            </a:r>
            <a:r>
              <a:rPr lang="en-US" dirty="0"/>
              <a:t>, </a:t>
            </a:r>
            <a:r>
              <a:rPr lang="en-US" dirty="0" err="1"/>
              <a:t>Fortsetzung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82ADB5-A4F9-4964-9082-75C7260BDE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228750" cy="4351338"/>
          </a:xfrm>
        </p:spPr>
        <p:txBody>
          <a:bodyPr/>
          <a:lstStyle/>
          <a:p>
            <a:r>
              <a:rPr lang="en-US" dirty="0"/>
              <a:t>Potentiometer: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BD5716-1F5E-425A-A25E-2CC06D6F0F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474" y="2610693"/>
            <a:ext cx="3852740" cy="216406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8C423D0-1699-4158-BD5B-55A625C7374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1148" y="4928630"/>
            <a:ext cx="2630610" cy="175374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218"/>
          <a:stretch/>
        </p:blipFill>
        <p:spPr>
          <a:xfrm>
            <a:off x="6046655" y="127590"/>
            <a:ext cx="5373170" cy="6730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2047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4B9B92454B73847AA0367335585965E" ma:contentTypeVersion="12" ma:contentTypeDescription="Create a new document." ma:contentTypeScope="" ma:versionID="e03bd757301da460c704f3115d541a61">
  <xsd:schema xmlns:xsd="http://www.w3.org/2001/XMLSchema" xmlns:xs="http://www.w3.org/2001/XMLSchema" xmlns:p="http://schemas.microsoft.com/office/2006/metadata/properties" xmlns:ns2="7e0397fa-c04e-494e-b1f1-774ad14ae133" xmlns:ns3="8413540a-1bb6-4053-94a1-f89835fea1c0" targetNamespace="http://schemas.microsoft.com/office/2006/metadata/properties" ma:root="true" ma:fieldsID="8a43826bbb8ef7d01dc3ce4144ed7f57" ns2:_="" ns3:_="">
    <xsd:import namespace="7e0397fa-c04e-494e-b1f1-774ad14ae133"/>
    <xsd:import namespace="8413540a-1bb6-4053-94a1-f89835fea1c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e0397fa-c04e-494e-b1f1-774ad14ae13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413540a-1bb6-4053-94a1-f89835fea1c0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8B22CCF-3790-4DAF-9B94-BBE8105DACDB}">
  <ds:schemaRefs>
    <ds:schemaRef ds:uri="http://purl.org/dc/elements/1.1/"/>
    <ds:schemaRef ds:uri="http://schemas.openxmlformats.org/package/2006/metadata/core-properties"/>
    <ds:schemaRef ds:uri="http://schemas.microsoft.com/office/2006/documentManagement/types"/>
    <ds:schemaRef ds:uri="7e0397fa-c04e-494e-b1f1-774ad14ae133"/>
    <ds:schemaRef ds:uri="http://www.w3.org/XML/1998/namespace"/>
    <ds:schemaRef ds:uri="http://schemas.microsoft.com/office/infopath/2007/PartnerControls"/>
    <ds:schemaRef ds:uri="http://purl.org/dc/dcmitype/"/>
    <ds:schemaRef ds:uri="8413540a-1bb6-4053-94a1-f89835fea1c0"/>
    <ds:schemaRef ds:uri="http://schemas.microsoft.com/office/2006/metadata/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19285E5B-5F99-40AB-B4B4-B67FE3E2906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66B1A69-4B86-4CD0-9260-0F88A0083DD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e0397fa-c04e-494e-b1f1-774ad14ae133"/>
    <ds:schemaRef ds:uri="8413540a-1bb6-4053-94a1-f89835fea1c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1597</Words>
  <Application>Microsoft Macintosh PowerPoint</Application>
  <PresentationFormat>Breitbild</PresentationFormat>
  <Paragraphs>202</Paragraphs>
  <Slides>26</Slides>
  <Notes>11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26</vt:i4>
      </vt:variant>
    </vt:vector>
  </HeadingPairs>
  <TitlesOfParts>
    <vt:vector size="33" baseType="lpstr">
      <vt:lpstr>Arial</vt:lpstr>
      <vt:lpstr>Artifakt Element</vt:lpstr>
      <vt:lpstr>Calibri</vt:lpstr>
      <vt:lpstr>Calibri Light</vt:lpstr>
      <vt:lpstr>Courier New</vt:lpstr>
      <vt:lpstr>Office Theme</vt:lpstr>
      <vt:lpstr>1_Office Theme</vt:lpstr>
      <vt:lpstr>PowerPoint-Präsentation</vt:lpstr>
      <vt:lpstr>Was ist Arduino</vt:lpstr>
      <vt:lpstr>Warum sind Arduinos so populär</vt:lpstr>
      <vt:lpstr>Alternativen – Raspberry (verbreitet seit ca. 2012)</vt:lpstr>
      <vt:lpstr>Alternativen – Espressif ESP32 (verbreitet seit ca. 2016)</vt:lpstr>
      <vt:lpstr>Programmierung VOR Computern</vt:lpstr>
      <vt:lpstr>Was ist ein Mikrokontroller</vt:lpstr>
      <vt:lpstr>Beispiel</vt:lpstr>
      <vt:lpstr>Beispiel, Fortsetzung</vt:lpstr>
      <vt:lpstr>PowerPoint-Präsentation</vt:lpstr>
      <vt:lpstr>PowerPoint-Präsentation</vt:lpstr>
      <vt:lpstr>Eingabe versus Ausgabe</vt:lpstr>
      <vt:lpstr>pinMode()</vt:lpstr>
      <vt:lpstr>Digital vs Analog</vt:lpstr>
      <vt:lpstr>Digitale Eingabe: Wert = digitalRead(pin)</vt:lpstr>
      <vt:lpstr>Analoge Eingabe: Wert = analogRead(pin)</vt:lpstr>
      <vt:lpstr>Digitale Ausgabe: digitalWrite(pin, Wert)</vt:lpstr>
      <vt:lpstr>Analoger Output: analogWrite(pin, Wert)</vt:lpstr>
      <vt:lpstr>Der I2C Bus</vt:lpstr>
      <vt:lpstr>Arduino Sensorkit</vt:lpstr>
      <vt:lpstr>Arduino Sprache</vt:lpstr>
      <vt:lpstr>Struktur eines jeden Arduino Programms/Sketch das wir schreiben:</vt:lpstr>
      <vt:lpstr>Was macht die Arduino Plattform: https://github.com/arduino/ArduinoCore-avr/blob/master/cores/arduino/main.cpp </vt:lpstr>
      <vt:lpstr>PowerPoint-Präsentation</vt:lpstr>
      <vt:lpstr>So funktioniert ein Breadboard / Steckbrett</vt:lpstr>
      <vt:lpstr>Attribution und Quellen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Create a New Circuit</dc:title>
  <dc:creator>Ben</dc:creator>
  <cp:lastModifiedBy>Peter Bendel</cp:lastModifiedBy>
  <cp:revision>49</cp:revision>
  <dcterms:created xsi:type="dcterms:W3CDTF">2021-05-11T17:03:26Z</dcterms:created>
  <dcterms:modified xsi:type="dcterms:W3CDTF">2022-03-29T15:58:01Z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0x010100B4B9B92454B73847AA0367335585965E</vt:lpwstr>
  </property>
</Properties>
</file>